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73" r:id="rId2"/>
    <p:sldId id="266" r:id="rId3"/>
    <p:sldId id="274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275" r:id="rId14"/>
    <p:sldId id="269" r:id="rId15"/>
    <p:sldId id="276" r:id="rId16"/>
    <p:sldId id="279" r:id="rId17"/>
    <p:sldId id="277" r:id="rId18"/>
    <p:sldId id="289" r:id="rId19"/>
    <p:sldId id="292" r:id="rId20"/>
    <p:sldId id="291" r:id="rId21"/>
    <p:sldId id="281" r:id="rId22"/>
    <p:sldId id="284" r:id="rId23"/>
    <p:sldId id="288" r:id="rId24"/>
    <p:sldId id="285" r:id="rId25"/>
    <p:sldId id="286" r:id="rId26"/>
    <p:sldId id="283" r:id="rId27"/>
    <p:sldId id="287" r:id="rId28"/>
    <p:sldId id="301" r:id="rId29"/>
    <p:sldId id="305" r:id="rId30"/>
    <p:sldId id="303" r:id="rId31"/>
    <p:sldId id="267" r:id="rId32"/>
  </p:sldIdLst>
  <p:sldSz cx="12192000" cy="6858000"/>
  <p:notesSz cx="6858000" cy="9144000"/>
  <p:embeddedFontLst>
    <p:embeddedFont>
      <p:font typeface="AppleSDGothicNeoB00" panose="020B0600000101010101" charset="-127"/>
      <p:regular r:id="rId34"/>
    </p:embeddedFont>
    <p:embeddedFont>
      <p:font typeface="AppleSDGothicNeoEB00" panose="020B0600000101010101" charset="-127"/>
      <p:regular r:id="rId35"/>
    </p:embeddedFont>
    <p:embeddedFont>
      <p:font typeface="AppleSDGothicNeoL00" panose="020B0600000101010101" charset="-127"/>
      <p:regular r:id="rId36"/>
    </p:embeddedFont>
    <p:embeddedFont>
      <p:font typeface="AppleSDGothicNeoM00" panose="020B0600000101010101" charset="-127"/>
      <p:regular r:id="rId37"/>
    </p:embeddedFont>
    <p:embeddedFont>
      <p:font typeface="AppleSDGothicNeoR00" panose="020B0600000101010101" charset="-127"/>
      <p:regular r:id="rId38"/>
    </p:embeddedFont>
    <p:embeddedFont>
      <p:font typeface="AppleSDGothicNeoSB00" panose="020B0600000101010101" charset="-127"/>
      <p:regular r:id="rId39"/>
    </p:embeddedFont>
    <p:embeddedFont>
      <p:font typeface="나눔스퀘어" panose="020B0600000101010101" pitchFamily="50" charset="-127"/>
      <p:regular r:id="rId40"/>
      <p:bold r:id="rId41"/>
      <p:italic r:id="rId42"/>
      <p:boldItalic r:id="rId43"/>
    </p:embeddedFont>
    <p:embeddedFont>
      <p:font typeface="나눔스퀘어 ExtraBold" panose="020B0600000101010101" pitchFamily="50" charset="-127"/>
      <p:regular r:id="rId44"/>
      <p:bold r:id="rId45"/>
      <p:italic r:id="rId46"/>
      <p:boldItalic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E"/>
    <a:srgbClr val="FACE9B"/>
    <a:srgbClr val="FFFFFB"/>
    <a:srgbClr val="F0F0F0"/>
    <a:srgbClr val="E1E1E1"/>
    <a:srgbClr val="AEAEAE"/>
    <a:srgbClr val="CDEBD3"/>
    <a:srgbClr val="BCBBB7"/>
    <a:srgbClr val="646569"/>
    <a:srgbClr val="4AB8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56" autoAdjust="0"/>
    <p:restoredTop sz="96353" autoAdjust="0"/>
  </p:normalViewPr>
  <p:slideViewPr>
    <p:cSldViewPr snapToGrid="0">
      <p:cViewPr varScale="1">
        <p:scale>
          <a:sx n="86" d="100"/>
          <a:sy n="86" d="100"/>
        </p:scale>
        <p:origin x="21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15721-4710-4A1C-822B-0E5686BC0CD8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56A17-F3F5-477F-92A3-F27BDF19A5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04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6A17-F3F5-477F-92A3-F27BDF19A53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870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6A17-F3F5-477F-92A3-F27BDF19A53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069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6A17-F3F5-477F-92A3-F27BDF19A53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671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6A17-F3F5-477F-92A3-F27BDF19A53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728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6A17-F3F5-477F-92A3-F27BDF19A53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478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56A17-F3F5-477F-92A3-F27BDF19A53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604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F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DA002-87CD-4F40-9502-B1F23A927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A5E22B1-731F-45FB-B9DE-C3CF6CCB0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EDA372-A413-4C63-B3DD-78012DB90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CBEC-4986-4DEA-BAFC-48EA1513083E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6DCCFA-ACA7-46CE-B08F-FE86C9653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48C8E5-8A6C-4900-A16D-50BC2596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6AD2-10C8-4D60-8249-0CEAEA59A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520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B745C-166D-42CE-A5B5-B913660DB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72F68A-DBD9-4CFD-8CF8-CE1DF7301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F46593-C03F-4C43-8F6C-2D6B0B9CF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CBEC-4986-4DEA-BAFC-48EA1513083E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54A54C-5005-415B-871F-831483230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7BBD2B-96EE-4125-90B1-A143CA3D3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6AD2-10C8-4D60-8249-0CEAEA59A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25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F87D6A9-BD42-4050-976C-7C8312B17C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3A1985-0FAA-4DB4-84C7-7398B16D0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CD7D47-3D5A-4D47-8601-AAE368C03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CBEC-4986-4DEA-BAFC-48EA1513083E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7F3AC-1585-4074-8B88-2A8ADCE3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CBB6E4-F79F-4471-B404-2380C484A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6AD2-10C8-4D60-8249-0CEAEA59A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308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ACBB3E-9304-4858-B4AD-7E4F79A5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2D37AB-47B8-4323-AD04-5F4283654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4D918C-63A9-4E2E-9E6E-2B3D8E2A4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CBEC-4986-4DEA-BAFC-48EA1513083E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071FEF-8159-4063-94E3-D26E7621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6A7E3-64F7-4A49-8439-112FDAEA9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6AD2-10C8-4D60-8249-0CEAEA59A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774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DE603-0FEE-4801-B2E1-CADC5682A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D938CD-A255-4046-8A86-B9F39CF480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F8A0C6-A092-4F6A-8CCC-05E8345E8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CBEC-4986-4DEA-BAFC-48EA1513083E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C3227E-76B2-4F96-8840-2150B8A70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DF772D-A92B-4150-AF6D-9920542D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6AD2-10C8-4D60-8249-0CEAEA59A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323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CACCA-DE23-48D3-A6FE-01506A9B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C41EA-EC91-4A1D-9652-1A28D7451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FFDDB5-8890-40D1-A310-99AC7DDE5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5D94A5-F9CD-4AFC-A276-54F564AAE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CBEC-4986-4DEA-BAFC-48EA1513083E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366D23-52DE-490F-A336-C12D16EA5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D2D9A9-DCFF-4A43-9F85-95C25CCC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6AD2-10C8-4D60-8249-0CEAEA59A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605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8ED3B-7F19-46B5-88AC-A3ED0BC7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800FA0-148B-4827-8168-86B379AC5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656482-9BD8-4ABE-9A01-72A802BE2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607C77-D5B0-4BB0-BE67-6382860190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943E6C-4621-4BFB-8165-07A6A1DE1B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CE024BF-B7B4-4DD4-A2C9-B1B329201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CBEC-4986-4DEA-BAFC-48EA1513083E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7A7A3AA-692C-4F74-A195-761D03939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A49D2E-62C7-4256-802E-8B31D2F14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6AD2-10C8-4D60-8249-0CEAEA59A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193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50B96-608C-41E4-8F3C-902DEEBE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50A6C22-5522-4682-95F6-F21F1F68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CBEC-4986-4DEA-BAFC-48EA1513083E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37C470-99A5-4E7E-BC9B-122250F77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4FD908-4C9B-4876-BEAB-C9DB71032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6AD2-10C8-4D60-8249-0CEAEA59A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157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8EB35A6-BB10-4B90-AF6D-055D3DB14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CBEC-4986-4DEA-BAFC-48EA1513083E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E5B326-F6C7-4261-9E30-904743F5B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B9689C-3304-4FA3-9377-8BFE05DA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6AD2-10C8-4D60-8249-0CEAEA59A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35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C12FAB-F479-4E71-A048-F36C1BA5F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B94F61-2085-42D7-B9A0-9D9214684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5E0FAD-F84C-46E0-B1C1-E3AAAF731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C44C8F-F359-4221-ADD3-0D4BEC2BE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CBEC-4986-4DEA-BAFC-48EA1513083E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F463F0-2F67-4E95-9B3F-C0507ABDC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F772F4-7CD9-4E44-90C8-014FE3979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6AD2-10C8-4D60-8249-0CEAEA59A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32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7543-8287-4CBA-B760-B7EACFE0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C03A0D-8190-4CEA-AEDA-30E5E78711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B8ADD6-0B25-4B2B-817C-2DD20004D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5A89DE-51A2-4238-9DCF-4035907E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4CBEC-4986-4DEA-BAFC-48EA1513083E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789630-C8F9-4EA1-9EC4-46F5ACB5D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72D75F-E2F4-47EC-9711-F53B8BCF6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E6AD2-10C8-4D60-8249-0CEAEA59A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293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196F68-ED5A-49FB-8BA8-4E909F23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A16AEE-D761-4026-876F-7235A147E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860A55-61A0-4967-8335-F6F24649DA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4CBEC-4986-4DEA-BAFC-48EA1513083E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99AFF0-828F-48D6-A390-3770370AB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F82276-DA51-4F15-B6B2-E969ED089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E6AD2-10C8-4D60-8249-0CEAEA59AD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897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arcce.com/upload/2016/august-16/IJARCCE%2098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B6%94%EC%B2%9C_%EC%8B%9C%EC%8A%A4%ED%85%9C" TargetMode="External"/><Relationship Id="rId2" Type="http://schemas.openxmlformats.org/officeDocument/2006/relationships/hyperlink" Target="http://kocw.xcache.kinxcdn.com/KOCW/document/2017/yonsei/songyonguk221/7.pdf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steemit.com/recommender/@saemi32/6yvn3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타원 21">
            <a:extLst>
              <a:ext uri="{FF2B5EF4-FFF2-40B4-BE49-F238E27FC236}">
                <a16:creationId xmlns:a16="http://schemas.microsoft.com/office/drawing/2014/main" id="{AF0312F2-E2B2-4B84-A41C-E5CD9B0A0D99}"/>
              </a:ext>
            </a:extLst>
          </p:cNvPr>
          <p:cNvSpPr/>
          <p:nvPr/>
        </p:nvSpPr>
        <p:spPr>
          <a:xfrm>
            <a:off x="4674645" y="3991431"/>
            <a:ext cx="330202" cy="330202"/>
          </a:xfrm>
          <a:prstGeom prst="ellipse">
            <a:avLst/>
          </a:prstGeom>
          <a:solidFill>
            <a:srgbClr val="FF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878E5F5-87AD-40A0-9603-380ADD2F3881}"/>
              </a:ext>
            </a:extLst>
          </p:cNvPr>
          <p:cNvSpPr/>
          <p:nvPr/>
        </p:nvSpPr>
        <p:spPr>
          <a:xfrm>
            <a:off x="6711531" y="2301873"/>
            <a:ext cx="1847850" cy="1847850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A535EFB-F2A6-42F2-BFFC-E14FDCF33401}"/>
              </a:ext>
            </a:extLst>
          </p:cNvPr>
          <p:cNvGrpSpPr/>
          <p:nvPr/>
        </p:nvGrpSpPr>
        <p:grpSpPr>
          <a:xfrm>
            <a:off x="4636306" y="2620348"/>
            <a:ext cx="2919389" cy="1632693"/>
            <a:chOff x="6066305" y="2852358"/>
            <a:chExt cx="2919389" cy="163269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1FFFBB0-843F-47E8-8549-3D383363828C}"/>
                </a:ext>
              </a:extLst>
            </p:cNvPr>
            <p:cNvSpPr txBox="1"/>
            <p:nvPr/>
          </p:nvSpPr>
          <p:spPr>
            <a:xfrm>
              <a:off x="6066305" y="2852358"/>
              <a:ext cx="2919389" cy="1154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spc="-100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Software Architecture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400" spc="-100" dirty="0"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Documentation 2.0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9FFF7E4-14CA-4E0C-9BBC-22101EBB6776}"/>
                </a:ext>
              </a:extLst>
            </p:cNvPr>
            <p:cNvSpPr/>
            <p:nvPr/>
          </p:nvSpPr>
          <p:spPr>
            <a:xfrm>
              <a:off x="6211377" y="4223441"/>
              <a:ext cx="262924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646569"/>
                  </a:solidFill>
                  <a:latin typeface="AppleSDGothicNeoR00" panose="02000503000000000000" pitchFamily="2" charset="-127"/>
                  <a:ea typeface="AppleSDGothicNeoR00" panose="02000503000000000000" pitchFamily="2" charset="-127"/>
                </a:rPr>
                <a:t>2019-2 </a:t>
              </a:r>
              <a:r>
                <a:rPr lang="ko-KR" altLang="en-US" sz="1100" dirty="0">
                  <a:solidFill>
                    <a:srgbClr val="646569"/>
                  </a:solidFill>
                  <a:latin typeface="AppleSDGothicNeoR00" panose="02000503000000000000" pitchFamily="2" charset="-127"/>
                  <a:ea typeface="AppleSDGothicNeoR00" panose="02000503000000000000" pitchFamily="2" charset="-127"/>
                </a:rPr>
                <a:t>융합소프트웨어종합설계 </a:t>
              </a:r>
              <a:r>
                <a:rPr lang="en-US" altLang="ko-KR" sz="1100" dirty="0">
                  <a:solidFill>
                    <a:srgbClr val="646569"/>
                  </a:solidFill>
                  <a:latin typeface="AppleSDGothicNeoR00" panose="02000503000000000000" pitchFamily="2" charset="-127"/>
                  <a:ea typeface="AppleSDGothicNeoR00" panose="02000503000000000000" pitchFamily="2" charset="-127"/>
                </a:rPr>
                <a:t>6</a:t>
              </a:r>
              <a:r>
                <a:rPr lang="ko-KR" altLang="en-US" sz="1100" dirty="0">
                  <a:solidFill>
                    <a:srgbClr val="646569"/>
                  </a:solidFill>
                  <a:latin typeface="AppleSDGothicNeoR00" panose="02000503000000000000" pitchFamily="2" charset="-127"/>
                  <a:ea typeface="AppleSDGothicNeoR00" panose="02000503000000000000" pitchFamily="2" charset="-127"/>
                </a:rPr>
                <a:t>팀 </a:t>
              </a:r>
              <a:r>
                <a:rPr lang="ko-KR" altLang="en-US" sz="1100" dirty="0" err="1">
                  <a:solidFill>
                    <a:srgbClr val="646569"/>
                  </a:solidFill>
                  <a:latin typeface="AppleSDGothicNeoR00" panose="02000503000000000000" pitchFamily="2" charset="-127"/>
                  <a:ea typeface="AppleSDGothicNeoR00" panose="02000503000000000000" pitchFamily="2" charset="-127"/>
                </a:rPr>
                <a:t>밥알짜</a:t>
              </a:r>
              <a:endParaRPr lang="ko-KR" altLang="en-US" sz="1100" dirty="0">
                <a:solidFill>
                  <a:srgbClr val="646569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endParaRPr>
            </a:p>
          </p:txBody>
        </p:sp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A2B8C408-1863-4AD9-875F-C7974AE0C378}"/>
              </a:ext>
            </a:extLst>
          </p:cNvPr>
          <p:cNvSpPr/>
          <p:nvPr/>
        </p:nvSpPr>
        <p:spPr>
          <a:xfrm>
            <a:off x="8438427" y="2408402"/>
            <a:ext cx="120954" cy="120954"/>
          </a:xfrm>
          <a:prstGeom prst="ellipse">
            <a:avLst/>
          </a:prstGeom>
          <a:solidFill>
            <a:srgbClr val="FF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0" y="-479416"/>
            <a:ext cx="2088992" cy="363670"/>
            <a:chOff x="9167149" y="-717630"/>
            <a:chExt cx="2858947" cy="497711"/>
          </a:xfrm>
        </p:grpSpPr>
        <p:sp>
          <p:nvSpPr>
            <p:cNvPr id="38" name="직사각형 37"/>
            <p:cNvSpPr/>
            <p:nvPr/>
          </p:nvSpPr>
          <p:spPr>
            <a:xfrm>
              <a:off x="9167149" y="-717630"/>
              <a:ext cx="497711" cy="497711"/>
            </a:xfrm>
            <a:prstGeom prst="rect">
              <a:avLst/>
            </a:prstGeom>
            <a:solidFill>
              <a:srgbClr val="FFFD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757458" y="-717630"/>
              <a:ext cx="497711" cy="497711"/>
            </a:xfrm>
            <a:prstGeom prst="rect">
              <a:avLst/>
            </a:prstGeom>
            <a:solidFill>
              <a:srgbClr val="D3E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347767" y="-717630"/>
              <a:ext cx="497711" cy="497711"/>
            </a:xfrm>
            <a:prstGeom prst="rect">
              <a:avLst/>
            </a:prstGeom>
            <a:solidFill>
              <a:srgbClr val="FF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938076" y="-717630"/>
              <a:ext cx="497711" cy="497711"/>
            </a:xfrm>
            <a:prstGeom prst="rect">
              <a:avLst/>
            </a:prstGeom>
            <a:solidFill>
              <a:srgbClr val="FAC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528385" y="-717630"/>
              <a:ext cx="497711" cy="497711"/>
            </a:xfrm>
            <a:prstGeom prst="rect">
              <a:avLst/>
            </a:prstGeom>
            <a:solidFill>
              <a:srgbClr val="AE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9FFF7E4-14CA-4E0C-9BBC-22101EBB6776}"/>
              </a:ext>
            </a:extLst>
          </p:cNvPr>
          <p:cNvSpPr/>
          <p:nvPr/>
        </p:nvSpPr>
        <p:spPr>
          <a:xfrm>
            <a:off x="9025189" y="6450151"/>
            <a:ext cx="30011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백지수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김정현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000" dirty="0" err="1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나승원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이성준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최재영 </a:t>
            </a:r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 </a:t>
            </a:r>
            <a:r>
              <a:rPr lang="ko-KR" altLang="en-US" sz="1000" dirty="0" err="1">
                <a:solidFill>
                  <a:schemeClr val="bg1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황보진우</a:t>
            </a:r>
            <a:endParaRPr lang="ko-KR" altLang="en-US" sz="1000" dirty="0">
              <a:solidFill>
                <a:schemeClr val="bg1">
                  <a:lumMod val="7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582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7F10858-5716-8046-8EB1-16FAB29D93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42" r="41233"/>
          <a:stretch/>
        </p:blipFill>
        <p:spPr>
          <a:xfrm>
            <a:off x="3473106" y="2125903"/>
            <a:ext cx="7423484" cy="40415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8848D0C-A399-48ED-BC8A-038AA4CE163B}"/>
              </a:ext>
            </a:extLst>
          </p:cNvPr>
          <p:cNvSpPr/>
          <p:nvPr/>
        </p:nvSpPr>
        <p:spPr>
          <a:xfrm>
            <a:off x="394317" y="820262"/>
            <a:ext cx="11256885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2D2C3-71B2-4506-9F83-0485704C3502}"/>
              </a:ext>
            </a:extLst>
          </p:cNvPr>
          <p:cNvSpPr txBox="1"/>
          <p:nvPr/>
        </p:nvSpPr>
        <p:spPr>
          <a:xfrm>
            <a:off x="3311742" y="1451008"/>
            <a:ext cx="47580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&lt;Controller&gt; </a:t>
            </a:r>
            <a:r>
              <a:rPr lang="en-US" altLang="ko-KR" sz="15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IngredientController.java</a:t>
            </a:r>
            <a:endParaRPr lang="ko-KR" altLang="en-US" sz="15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5D2E408-CA93-4E01-942B-96CBE6E56075}"/>
              </a:ext>
            </a:extLst>
          </p:cNvPr>
          <p:cNvSpPr/>
          <p:nvPr/>
        </p:nvSpPr>
        <p:spPr>
          <a:xfrm>
            <a:off x="174462" y="206878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A27C73-0368-4EF8-8140-F6B9802998F0}"/>
              </a:ext>
            </a:extLst>
          </p:cNvPr>
          <p:cNvSpPr txBox="1"/>
          <p:nvPr/>
        </p:nvSpPr>
        <p:spPr>
          <a:xfrm>
            <a:off x="547337" y="431963"/>
            <a:ext cx="452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GUI &amp; Code – Read (</a:t>
            </a:r>
            <a:r>
              <a:rPr lang="en-US" altLang="ko-KR" dirty="0" err="1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getAllUserIngredients</a:t>
            </a:r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FA3D91C6-1D6C-494A-A81D-6B9E66FD0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5" y="1008326"/>
            <a:ext cx="3175307" cy="584967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C16101-85D3-9B4E-9666-C14E4901FA98}"/>
              </a:ext>
            </a:extLst>
          </p:cNvPr>
          <p:cNvSpPr/>
          <p:nvPr/>
        </p:nvSpPr>
        <p:spPr>
          <a:xfrm>
            <a:off x="4949046" y="2741931"/>
            <a:ext cx="5499318" cy="29596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4195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48D0C-A399-48ED-BC8A-038AA4CE163B}"/>
              </a:ext>
            </a:extLst>
          </p:cNvPr>
          <p:cNvSpPr/>
          <p:nvPr/>
        </p:nvSpPr>
        <p:spPr>
          <a:xfrm>
            <a:off x="394317" y="820262"/>
            <a:ext cx="11256885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2D2C3-71B2-4506-9F83-0485704C3502}"/>
              </a:ext>
            </a:extLst>
          </p:cNvPr>
          <p:cNvSpPr txBox="1"/>
          <p:nvPr/>
        </p:nvSpPr>
        <p:spPr>
          <a:xfrm>
            <a:off x="3311742" y="1023579"/>
            <a:ext cx="47580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&lt;Boundary&gt; </a:t>
            </a:r>
            <a:r>
              <a:rPr lang="en-US" altLang="ko-KR" sz="15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UserIngredient_Activity.java</a:t>
            </a:r>
            <a:endParaRPr lang="ko-KR" altLang="en-US" sz="15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5D2E408-CA93-4E01-942B-96CBE6E56075}"/>
              </a:ext>
            </a:extLst>
          </p:cNvPr>
          <p:cNvSpPr/>
          <p:nvPr/>
        </p:nvSpPr>
        <p:spPr>
          <a:xfrm>
            <a:off x="174462" y="206878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A27C73-0368-4EF8-8140-F6B9802998F0}"/>
              </a:ext>
            </a:extLst>
          </p:cNvPr>
          <p:cNvSpPr txBox="1"/>
          <p:nvPr/>
        </p:nvSpPr>
        <p:spPr>
          <a:xfrm>
            <a:off x="547337" y="431963"/>
            <a:ext cx="31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GUI &amp; Code – Read (Adapter)</a:t>
            </a:r>
            <a:endParaRPr lang="ko-KR" altLang="en-US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FA3D91C6-1D6C-494A-A81D-6B9E66FD0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5" y="1008326"/>
            <a:ext cx="3175307" cy="5849674"/>
          </a:xfrm>
          <a:prstGeom prst="rect">
            <a:avLst/>
          </a:prstGeom>
        </p:spPr>
      </p:pic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C45E173F-C760-FE49-A26C-E25FD31D9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415411"/>
            <a:ext cx="7611035" cy="4173793"/>
          </a:xfrm>
          <a:prstGeom prst="rect">
            <a:avLst/>
          </a:prstGeom>
        </p:spPr>
      </p:pic>
      <p:pic>
        <p:nvPicPr>
          <p:cNvPr id="7" name="그림 6" descr="조류이(가) 표시된 사진&#10;&#10;자동 생성된 설명">
            <a:extLst>
              <a:ext uri="{FF2B5EF4-FFF2-40B4-BE49-F238E27FC236}">
                <a16:creationId xmlns:a16="http://schemas.microsoft.com/office/drawing/2014/main" id="{860A6DAA-7530-FB46-AE9F-E358F170C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5616107"/>
            <a:ext cx="7611035" cy="110878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C2C397-BFEA-C249-A14D-8B5D90FE5FC6}"/>
              </a:ext>
            </a:extLst>
          </p:cNvPr>
          <p:cNvSpPr/>
          <p:nvPr/>
        </p:nvSpPr>
        <p:spPr>
          <a:xfrm>
            <a:off x="4484858" y="3502307"/>
            <a:ext cx="6111424" cy="28789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676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ADC4654D-0258-E941-8A83-87BF8AAB1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2" y="1119326"/>
            <a:ext cx="3103263" cy="571695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8848D0C-A399-48ED-BC8A-038AA4CE163B}"/>
              </a:ext>
            </a:extLst>
          </p:cNvPr>
          <p:cNvSpPr/>
          <p:nvPr/>
        </p:nvSpPr>
        <p:spPr>
          <a:xfrm>
            <a:off x="394317" y="820262"/>
            <a:ext cx="11256885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2D2C3-71B2-4506-9F83-0485704C3502}"/>
              </a:ext>
            </a:extLst>
          </p:cNvPr>
          <p:cNvSpPr txBox="1"/>
          <p:nvPr/>
        </p:nvSpPr>
        <p:spPr>
          <a:xfrm>
            <a:off x="3311742" y="1023579"/>
            <a:ext cx="47580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&lt;Boundary&gt; </a:t>
            </a:r>
            <a:r>
              <a:rPr lang="en-US" altLang="ko-KR" sz="15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UserIngredient_Activity.java</a:t>
            </a:r>
            <a:endParaRPr lang="ko-KR" altLang="en-US" sz="15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5D2E408-CA93-4E01-942B-96CBE6E56075}"/>
              </a:ext>
            </a:extLst>
          </p:cNvPr>
          <p:cNvSpPr/>
          <p:nvPr/>
        </p:nvSpPr>
        <p:spPr>
          <a:xfrm>
            <a:off x="174462" y="206878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A27C73-0368-4EF8-8140-F6B9802998F0}"/>
              </a:ext>
            </a:extLst>
          </p:cNvPr>
          <p:cNvSpPr txBox="1"/>
          <p:nvPr/>
        </p:nvSpPr>
        <p:spPr>
          <a:xfrm>
            <a:off x="547337" y="431963"/>
            <a:ext cx="31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GUI &amp; Code – Read (Adapter)</a:t>
            </a:r>
            <a:endParaRPr lang="ko-KR" altLang="en-US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E23F73-7803-B74F-892F-C87E2D4BD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24" y="5234925"/>
            <a:ext cx="8914276" cy="802814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D137F814-6E3A-C64E-8155-5A5F3E9A6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725" y="1398169"/>
            <a:ext cx="8914275" cy="378462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DC2C397-BFEA-C249-A14D-8B5D90FE5FC6}"/>
              </a:ext>
            </a:extLst>
          </p:cNvPr>
          <p:cNvSpPr/>
          <p:nvPr/>
        </p:nvSpPr>
        <p:spPr>
          <a:xfrm>
            <a:off x="5009292" y="4881282"/>
            <a:ext cx="4847402" cy="1169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99696-16E0-B543-A59F-2A29A2E393E2}"/>
              </a:ext>
            </a:extLst>
          </p:cNvPr>
          <p:cNvSpPr/>
          <p:nvPr/>
        </p:nvSpPr>
        <p:spPr>
          <a:xfrm>
            <a:off x="5027222" y="2088779"/>
            <a:ext cx="4345378" cy="183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913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F08B44B9-5925-41B9-B33F-3EC393436F89}"/>
              </a:ext>
            </a:extLst>
          </p:cNvPr>
          <p:cNvSpPr/>
          <p:nvPr/>
        </p:nvSpPr>
        <p:spPr>
          <a:xfrm>
            <a:off x="7977278" y="1016417"/>
            <a:ext cx="4825165" cy="4825165"/>
          </a:xfrm>
          <a:prstGeom prst="ellipse">
            <a:avLst/>
          </a:prstGeom>
          <a:noFill/>
          <a:ln>
            <a:solidFill>
              <a:srgbClr val="FFF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D4B2D6-BD63-4C37-B8E3-AD63A6B53F0F}"/>
              </a:ext>
            </a:extLst>
          </p:cNvPr>
          <p:cNvSpPr/>
          <p:nvPr/>
        </p:nvSpPr>
        <p:spPr>
          <a:xfrm>
            <a:off x="7267956" y="3228944"/>
            <a:ext cx="2089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Key Class Design</a:t>
            </a:r>
            <a:endParaRPr lang="ko-KR" altLang="en-US" sz="20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FB30F6-F1BD-4E7D-9DC2-E5CCC17351B5}"/>
              </a:ext>
            </a:extLst>
          </p:cNvPr>
          <p:cNvSpPr/>
          <p:nvPr/>
        </p:nvSpPr>
        <p:spPr>
          <a:xfrm>
            <a:off x="3056606" y="1843951"/>
            <a:ext cx="3365024" cy="31700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0000" dirty="0">
                <a:solidFill>
                  <a:srgbClr val="FACE9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20000" dirty="0">
              <a:solidFill>
                <a:srgbClr val="FACE9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D57714C-E8D4-4C64-A90D-88D19DBC7200}"/>
              </a:ext>
            </a:extLst>
          </p:cNvPr>
          <p:cNvSpPr/>
          <p:nvPr/>
        </p:nvSpPr>
        <p:spPr>
          <a:xfrm>
            <a:off x="174462" y="160578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F5B58CD-51E3-475D-8F40-FFF5723435E5}"/>
              </a:ext>
            </a:extLst>
          </p:cNvPr>
          <p:cNvSpPr/>
          <p:nvPr/>
        </p:nvSpPr>
        <p:spPr>
          <a:xfrm>
            <a:off x="10876330" y="2559103"/>
            <a:ext cx="182914" cy="182914"/>
          </a:xfrm>
          <a:prstGeom prst="ellipse">
            <a:avLst/>
          </a:prstGeom>
          <a:solidFill>
            <a:srgbClr val="FF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3E07B19-BD61-483F-BC4D-197CBBF73C70}"/>
              </a:ext>
            </a:extLst>
          </p:cNvPr>
          <p:cNvSpPr/>
          <p:nvPr/>
        </p:nvSpPr>
        <p:spPr>
          <a:xfrm flipV="1">
            <a:off x="1671287" y="1262503"/>
            <a:ext cx="182914" cy="182914"/>
          </a:xfrm>
          <a:prstGeom prst="ellipse">
            <a:avLst/>
          </a:prstGeom>
          <a:solidFill>
            <a:srgbClr val="FF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422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65D2E408-CA93-4E01-942B-96CBE6E56075}"/>
              </a:ext>
            </a:extLst>
          </p:cNvPr>
          <p:cNvSpPr/>
          <p:nvPr/>
        </p:nvSpPr>
        <p:spPr>
          <a:xfrm>
            <a:off x="174462" y="160578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A27C73-0368-4EF8-8140-F6B9802998F0}"/>
              </a:ext>
            </a:extLst>
          </p:cNvPr>
          <p:cNvSpPr txBox="1"/>
          <p:nvPr/>
        </p:nvSpPr>
        <p:spPr>
          <a:xfrm>
            <a:off x="547337" y="385663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Key Class Design</a:t>
            </a:r>
            <a:endParaRPr lang="ko-KR" altLang="en-US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983" y="847941"/>
            <a:ext cx="9062034" cy="56696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6376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F08B44B9-5925-41B9-B33F-3EC393436F89}"/>
              </a:ext>
            </a:extLst>
          </p:cNvPr>
          <p:cNvSpPr/>
          <p:nvPr/>
        </p:nvSpPr>
        <p:spPr>
          <a:xfrm>
            <a:off x="7977278" y="1016417"/>
            <a:ext cx="4825165" cy="4825165"/>
          </a:xfrm>
          <a:prstGeom prst="ellipse">
            <a:avLst/>
          </a:prstGeom>
          <a:noFill/>
          <a:ln>
            <a:solidFill>
              <a:srgbClr val="FFF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D4B2D6-BD63-4C37-B8E3-AD63A6B53F0F}"/>
              </a:ext>
            </a:extLst>
          </p:cNvPr>
          <p:cNvSpPr/>
          <p:nvPr/>
        </p:nvSpPr>
        <p:spPr>
          <a:xfrm>
            <a:off x="7267956" y="3228944"/>
            <a:ext cx="16417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Table Design</a:t>
            </a:r>
            <a:endParaRPr lang="ko-KR" altLang="en-US" sz="20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FB30F6-F1BD-4E7D-9DC2-E5CCC17351B5}"/>
              </a:ext>
            </a:extLst>
          </p:cNvPr>
          <p:cNvSpPr/>
          <p:nvPr/>
        </p:nvSpPr>
        <p:spPr>
          <a:xfrm>
            <a:off x="3056606" y="1843951"/>
            <a:ext cx="3365024" cy="31700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0000" dirty="0">
                <a:solidFill>
                  <a:srgbClr val="FACE9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20000" dirty="0">
              <a:solidFill>
                <a:srgbClr val="FACE9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D57714C-E8D4-4C64-A90D-88D19DBC7200}"/>
              </a:ext>
            </a:extLst>
          </p:cNvPr>
          <p:cNvSpPr/>
          <p:nvPr/>
        </p:nvSpPr>
        <p:spPr>
          <a:xfrm>
            <a:off x="174462" y="160578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F5B58CD-51E3-475D-8F40-FFF5723435E5}"/>
              </a:ext>
            </a:extLst>
          </p:cNvPr>
          <p:cNvSpPr/>
          <p:nvPr/>
        </p:nvSpPr>
        <p:spPr>
          <a:xfrm>
            <a:off x="10876330" y="2559103"/>
            <a:ext cx="182914" cy="182914"/>
          </a:xfrm>
          <a:prstGeom prst="ellipse">
            <a:avLst/>
          </a:prstGeom>
          <a:solidFill>
            <a:srgbClr val="FF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3E07B19-BD61-483F-BC4D-197CBBF73C70}"/>
              </a:ext>
            </a:extLst>
          </p:cNvPr>
          <p:cNvSpPr/>
          <p:nvPr/>
        </p:nvSpPr>
        <p:spPr>
          <a:xfrm flipV="1">
            <a:off x="1671287" y="1262503"/>
            <a:ext cx="182914" cy="182914"/>
          </a:xfrm>
          <a:prstGeom prst="ellipse">
            <a:avLst/>
          </a:prstGeom>
          <a:solidFill>
            <a:srgbClr val="FF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314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65D2E408-CA93-4E01-942B-96CBE6E56075}"/>
              </a:ext>
            </a:extLst>
          </p:cNvPr>
          <p:cNvSpPr/>
          <p:nvPr/>
        </p:nvSpPr>
        <p:spPr>
          <a:xfrm>
            <a:off x="174462" y="160578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A27C73-0368-4EF8-8140-F6B9802998F0}"/>
              </a:ext>
            </a:extLst>
          </p:cNvPr>
          <p:cNvSpPr txBox="1"/>
          <p:nvPr/>
        </p:nvSpPr>
        <p:spPr>
          <a:xfrm>
            <a:off x="547337" y="385663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Table Design</a:t>
            </a:r>
            <a:endParaRPr lang="ko-KR" altLang="en-US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564" y="847941"/>
            <a:ext cx="9930872" cy="578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6866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F08B44B9-5925-41B9-B33F-3EC393436F89}"/>
              </a:ext>
            </a:extLst>
          </p:cNvPr>
          <p:cNvSpPr/>
          <p:nvPr/>
        </p:nvSpPr>
        <p:spPr>
          <a:xfrm>
            <a:off x="7977278" y="1016417"/>
            <a:ext cx="4825165" cy="4825165"/>
          </a:xfrm>
          <a:prstGeom prst="ellipse">
            <a:avLst/>
          </a:prstGeom>
          <a:noFill/>
          <a:ln>
            <a:solidFill>
              <a:srgbClr val="FFF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D4B2D6-BD63-4C37-B8E3-AD63A6B53F0F}"/>
              </a:ext>
            </a:extLst>
          </p:cNvPr>
          <p:cNvSpPr/>
          <p:nvPr/>
        </p:nvSpPr>
        <p:spPr>
          <a:xfrm>
            <a:off x="7267956" y="3228944"/>
            <a:ext cx="24865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추천 </a:t>
            </a:r>
            <a:r>
              <a:rPr lang="en-US" altLang="ko-KR" sz="2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Mechanism </a:t>
            </a:r>
            <a:r>
              <a:rPr lang="ko-KR" altLang="en-US" sz="2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선정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FB30F6-F1BD-4E7D-9DC2-E5CCC17351B5}"/>
              </a:ext>
            </a:extLst>
          </p:cNvPr>
          <p:cNvSpPr/>
          <p:nvPr/>
        </p:nvSpPr>
        <p:spPr>
          <a:xfrm>
            <a:off x="3056606" y="1843951"/>
            <a:ext cx="3365024" cy="31700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0000" dirty="0">
                <a:solidFill>
                  <a:srgbClr val="FACE9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20000" dirty="0">
              <a:solidFill>
                <a:srgbClr val="FACE9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D57714C-E8D4-4C64-A90D-88D19DBC7200}"/>
              </a:ext>
            </a:extLst>
          </p:cNvPr>
          <p:cNvSpPr/>
          <p:nvPr/>
        </p:nvSpPr>
        <p:spPr>
          <a:xfrm>
            <a:off x="174462" y="160578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F5B58CD-51E3-475D-8F40-FFF5723435E5}"/>
              </a:ext>
            </a:extLst>
          </p:cNvPr>
          <p:cNvSpPr/>
          <p:nvPr/>
        </p:nvSpPr>
        <p:spPr>
          <a:xfrm>
            <a:off x="10876330" y="2559103"/>
            <a:ext cx="182914" cy="182914"/>
          </a:xfrm>
          <a:prstGeom prst="ellipse">
            <a:avLst/>
          </a:prstGeom>
          <a:solidFill>
            <a:srgbClr val="FF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3E07B19-BD61-483F-BC4D-197CBBF73C70}"/>
              </a:ext>
            </a:extLst>
          </p:cNvPr>
          <p:cNvSpPr/>
          <p:nvPr/>
        </p:nvSpPr>
        <p:spPr>
          <a:xfrm flipV="1">
            <a:off x="1671287" y="1262503"/>
            <a:ext cx="182914" cy="182914"/>
          </a:xfrm>
          <a:prstGeom prst="ellipse">
            <a:avLst/>
          </a:prstGeom>
          <a:solidFill>
            <a:srgbClr val="FF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652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81061D-8588-41CF-9A28-8B883BB1B537}"/>
              </a:ext>
            </a:extLst>
          </p:cNvPr>
          <p:cNvSpPr txBox="1"/>
          <p:nvPr/>
        </p:nvSpPr>
        <p:spPr>
          <a:xfrm>
            <a:off x="12722860" y="850900"/>
            <a:ext cx="98679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협업 필터링 </a:t>
            </a:r>
            <a:r>
              <a:rPr lang="en-US" altLang="ko-KR" b="1" dirty="0"/>
              <a:t>(Collaborative Filtering)</a:t>
            </a:r>
            <a:endParaRPr lang="en-US" altLang="ko-KR" sz="1400" b="1" dirty="0"/>
          </a:p>
          <a:p>
            <a:r>
              <a:rPr lang="en-US" altLang="ko-KR" sz="1600" b="1" dirty="0"/>
              <a:t>  </a:t>
            </a:r>
            <a:r>
              <a:rPr lang="ko-KR" altLang="en-US" sz="1600" dirty="0"/>
              <a:t>많은 사용자들로부터 얻은 기호 정보에 따라 사용자들의 관심사들을 자동적으로 예측하게 해주는 방법</a:t>
            </a:r>
            <a:endParaRPr lang="en-US" altLang="ko-KR" sz="1600" dirty="0"/>
          </a:p>
          <a:p>
            <a:endParaRPr lang="en-US" altLang="ko-KR" sz="1600" b="1" dirty="0"/>
          </a:p>
          <a:p>
            <a:r>
              <a:rPr lang="en-US" altLang="ko-KR" sz="1600" b="1" dirty="0"/>
              <a:t>  </a:t>
            </a:r>
            <a:r>
              <a:rPr lang="en-US" altLang="ko-KR" sz="1600" dirty="0"/>
              <a:t>1.1 </a:t>
            </a:r>
            <a:r>
              <a:rPr lang="ko-KR" altLang="en-US" sz="1600" dirty="0"/>
              <a:t>사용자 기반 협업 필터링</a:t>
            </a:r>
            <a:endParaRPr lang="en-US" altLang="ko-KR" sz="1600" dirty="0"/>
          </a:p>
          <a:p>
            <a:r>
              <a:rPr lang="en-US" altLang="ko-KR" sz="1600" b="1" dirty="0"/>
              <a:t>     </a:t>
            </a:r>
            <a:r>
              <a:rPr lang="ko-KR" altLang="en-US" sz="1600" dirty="0"/>
              <a:t>사용자 간의 유사도를 기반으로 사용자와 선호가 비슷한 타사용자가 선택한 아이템을 추천</a:t>
            </a:r>
            <a:endParaRPr lang="en-US" altLang="ko-KR" sz="1600" dirty="0"/>
          </a:p>
          <a:p>
            <a:r>
              <a:rPr lang="en-US" altLang="ko-KR" sz="1600" b="1" dirty="0"/>
              <a:t>  </a:t>
            </a:r>
            <a:r>
              <a:rPr lang="en-US" altLang="ko-KR" sz="1600" dirty="0"/>
              <a:t>1.2 </a:t>
            </a:r>
            <a:r>
              <a:rPr lang="ko-KR" altLang="en-US" sz="1600" dirty="0"/>
              <a:t>아이템 기반 협업 필터링</a:t>
            </a:r>
            <a:endParaRPr lang="en-US" altLang="ko-KR" sz="1600" dirty="0"/>
          </a:p>
          <a:p>
            <a:r>
              <a:rPr lang="en-US" altLang="ko-KR" sz="1600" b="1" dirty="0"/>
              <a:t>     </a:t>
            </a:r>
            <a:r>
              <a:rPr lang="ko-KR" altLang="en-US" sz="1600" dirty="0"/>
              <a:t>아이템 간의 유사도를 기반으로 사용자가 선택한 아이템과 유사한 아이템을 추천</a:t>
            </a:r>
            <a:endParaRPr lang="en-US" altLang="ko-KR" sz="1600" dirty="0"/>
          </a:p>
          <a:p>
            <a:endParaRPr lang="en-US" altLang="ko-KR" sz="1600" b="1" dirty="0"/>
          </a:p>
          <a:p>
            <a:r>
              <a:rPr lang="en-US" altLang="ko-KR" sz="1600" dirty="0"/>
              <a:t>  </a:t>
            </a:r>
            <a:r>
              <a:rPr lang="ko-KR" altLang="en-US" sz="1600" b="1" dirty="0"/>
              <a:t>장점</a:t>
            </a:r>
            <a:r>
              <a:rPr lang="en-US" altLang="ko-KR" sz="1600" b="1" dirty="0"/>
              <a:t>: </a:t>
            </a:r>
            <a:r>
              <a:rPr lang="ko-KR" altLang="en-US" sz="1600" dirty="0"/>
              <a:t>데이터에 의한 결과이기 때문에 신뢰도가 높다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  </a:t>
            </a:r>
            <a:r>
              <a:rPr lang="ko-KR" altLang="en-US" sz="1600" b="1" dirty="0"/>
              <a:t>단점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en-US" altLang="ko-KR" sz="1600" dirty="0"/>
              <a:t>1) </a:t>
            </a:r>
            <a:r>
              <a:rPr lang="ko-KR" altLang="en-US" sz="1600" dirty="0"/>
              <a:t>신규 사용자나 새로운 아이템에 대한 추천이 어렵다</a:t>
            </a:r>
            <a:r>
              <a:rPr lang="en-US" altLang="ko-KR" sz="1600" dirty="0"/>
              <a:t>.(Cold Start)</a:t>
            </a:r>
          </a:p>
          <a:p>
            <a:r>
              <a:rPr lang="en-US" altLang="ko-KR" sz="1600" dirty="0"/>
              <a:t>          2) </a:t>
            </a:r>
            <a:r>
              <a:rPr lang="ko-KR" altLang="en-US" sz="1600" dirty="0"/>
              <a:t>사용자가 많아질 경우 계산 효율이 떨어진다</a:t>
            </a:r>
            <a:r>
              <a:rPr lang="en-US" altLang="ko-KR" sz="16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CCA460-4FEF-4226-B267-B47FF3A8B60E}"/>
              </a:ext>
            </a:extLst>
          </p:cNvPr>
          <p:cNvSpPr txBox="1"/>
          <p:nvPr/>
        </p:nvSpPr>
        <p:spPr>
          <a:xfrm>
            <a:off x="12722860" y="3792278"/>
            <a:ext cx="110109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내용 기반 필터링 </a:t>
            </a:r>
            <a:r>
              <a:rPr lang="en-US" altLang="ko-KR" b="1" dirty="0"/>
              <a:t>(Content-based Filtering)</a:t>
            </a:r>
          </a:p>
          <a:p>
            <a:r>
              <a:rPr lang="en-US" altLang="ko-KR" sz="1600" dirty="0"/>
              <a:t>  </a:t>
            </a:r>
            <a:r>
              <a:rPr lang="ko-KR" altLang="en-US" sz="1600" dirty="0"/>
              <a:t>아이템의 속성</a:t>
            </a:r>
            <a:r>
              <a:rPr lang="en-US" altLang="ko-KR" sz="1600" dirty="0"/>
              <a:t>(</a:t>
            </a:r>
            <a:r>
              <a:rPr lang="ko-KR" altLang="en-US" sz="1600" dirty="0"/>
              <a:t>아이템 프로파일</a:t>
            </a:r>
            <a:r>
              <a:rPr lang="en-US" altLang="ko-KR" sz="1600" dirty="0"/>
              <a:t>)</a:t>
            </a:r>
            <a:r>
              <a:rPr lang="ko-KR" altLang="en-US" sz="1600" dirty="0"/>
              <a:t>을 분석하고 사용자의 선호도</a:t>
            </a:r>
            <a:r>
              <a:rPr lang="en-US" altLang="ko-KR" sz="1600" dirty="0"/>
              <a:t>(</a:t>
            </a:r>
            <a:r>
              <a:rPr lang="ko-KR" altLang="en-US" sz="1600" dirty="0"/>
              <a:t>사용자 프로파일</a:t>
            </a:r>
            <a:r>
              <a:rPr lang="en-US" altLang="ko-KR" sz="1600" dirty="0"/>
              <a:t>)</a:t>
            </a:r>
            <a:r>
              <a:rPr lang="ko-KR" altLang="en-US" sz="1600" dirty="0"/>
              <a:t>를 추출하여 유사성 분석을 통해 추천하는 방법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  -</a:t>
            </a:r>
            <a:r>
              <a:rPr lang="ko-KR" altLang="en-US" sz="1600" dirty="0"/>
              <a:t>아이템 프로파일</a:t>
            </a:r>
            <a:r>
              <a:rPr lang="en-US" altLang="ko-KR" sz="1600" dirty="0"/>
              <a:t>: </a:t>
            </a:r>
            <a:r>
              <a:rPr lang="ko-KR" altLang="en-US" sz="1600" dirty="0"/>
              <a:t>아이템의 속성을 행렬로 나타낸 것으로</a:t>
            </a:r>
            <a:r>
              <a:rPr lang="en-US" altLang="ko-KR" sz="1600" dirty="0"/>
              <a:t> DB</a:t>
            </a:r>
            <a:r>
              <a:rPr lang="ko-KR" altLang="en-US" sz="1600" dirty="0"/>
              <a:t>로부터 얻어오거나</a:t>
            </a:r>
            <a:r>
              <a:rPr lang="en-US" altLang="ko-KR" sz="1600" dirty="0"/>
              <a:t>, </a:t>
            </a:r>
            <a:r>
              <a:rPr lang="ko-KR" altLang="en-US" sz="1600" dirty="0"/>
              <a:t>문서에서 키워드를 추출해서 얻는다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  -</a:t>
            </a:r>
            <a:r>
              <a:rPr lang="ko-KR" altLang="en-US" sz="1600" dirty="0"/>
              <a:t>사용자 프로파일</a:t>
            </a:r>
            <a:r>
              <a:rPr lang="en-US" altLang="ko-KR" sz="1600" dirty="0"/>
              <a:t>: </a:t>
            </a:r>
            <a:r>
              <a:rPr lang="ko-KR" altLang="en-US" sz="1600" dirty="0"/>
              <a:t>사용자의 선호도 정보를 행렬로 나타낸 것</a:t>
            </a:r>
            <a:endParaRPr lang="en-US" altLang="ko-KR" sz="1600" dirty="0"/>
          </a:p>
          <a:p>
            <a:r>
              <a:rPr lang="en-US" altLang="ko-KR" sz="1600" dirty="0"/>
              <a:t>  </a:t>
            </a:r>
            <a:r>
              <a:rPr lang="ko-KR" altLang="en-US" sz="1600" dirty="0"/>
              <a:t>아이템 프로파일과 사용자 프로파일을 코사인 유사도를 구한다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</a:t>
            </a:r>
            <a:r>
              <a:rPr lang="ko-KR" altLang="en-US" sz="1600" b="1" dirty="0"/>
              <a:t>장점</a:t>
            </a:r>
            <a:r>
              <a:rPr lang="en-US" altLang="ko-KR" sz="1600" b="1" dirty="0"/>
              <a:t>: </a:t>
            </a:r>
            <a:r>
              <a:rPr lang="en-US" altLang="ko-KR" sz="1600" dirty="0"/>
              <a:t>1) </a:t>
            </a:r>
            <a:r>
              <a:rPr lang="ko-KR" altLang="en-US" sz="1600" dirty="0"/>
              <a:t>아이템의 속성 정보가 충분하면 추천 결과가 좋다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          2) </a:t>
            </a:r>
            <a:r>
              <a:rPr lang="ko-KR" altLang="en-US" sz="1600" dirty="0"/>
              <a:t>새로운 아이템에 대해서도 추천이 가능하다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  </a:t>
            </a:r>
            <a:r>
              <a:rPr lang="ko-KR" altLang="en-US" sz="1600" b="1" dirty="0"/>
              <a:t>단점</a:t>
            </a:r>
            <a:r>
              <a:rPr lang="en-US" altLang="ko-KR" sz="1600" b="1" dirty="0"/>
              <a:t>: </a:t>
            </a:r>
            <a:r>
              <a:rPr lang="ko-KR" altLang="en-US" sz="1600" dirty="0"/>
              <a:t>추천되는 아이템의 다양성이 떨어진다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037" y="1220232"/>
            <a:ext cx="6375924" cy="49880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452381" y="6469933"/>
            <a:ext cx="7739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ppleSDGothicNeoR00" panose="02000503000000000000" pitchFamily="2" charset="-127"/>
                <a:ea typeface="AppleSDGothicNeoR00" panose="02000503000000000000" pitchFamily="2" charset="-127"/>
                <a:hlinkClick r:id="rId3"/>
              </a:rPr>
              <a:t>자료 출처 </a:t>
            </a:r>
            <a:r>
              <a:rPr lang="en-US" altLang="ko-KR" sz="1400" dirty="0">
                <a:latin typeface="AppleSDGothicNeoR00" panose="02000503000000000000" pitchFamily="2" charset="-127"/>
                <a:ea typeface="AppleSDGothicNeoR00" panose="02000503000000000000" pitchFamily="2" charset="-127"/>
                <a:hlinkClick r:id="rId3"/>
              </a:rPr>
              <a:t>: International Journal of Advanced Research in Computer and Communication Engineering</a:t>
            </a:r>
            <a:endParaRPr lang="ko-KR" altLang="en-US" sz="14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79023" y="850900"/>
            <a:ext cx="3433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[ Recommender System</a:t>
            </a:r>
            <a:r>
              <a:rPr lang="ko-KR" altLang="en-US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의 분류 </a:t>
            </a:r>
            <a:r>
              <a:rPr lang="en-US" altLang="ko-KR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]</a:t>
            </a:r>
            <a:endParaRPr lang="ko-KR" altLang="en-US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5D2E408-CA93-4E01-942B-96CBE6E56075}"/>
              </a:ext>
            </a:extLst>
          </p:cNvPr>
          <p:cNvSpPr/>
          <p:nvPr/>
        </p:nvSpPr>
        <p:spPr>
          <a:xfrm>
            <a:off x="281142" y="178374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A27C73-0368-4EF8-8140-F6B9802998F0}"/>
              </a:ext>
            </a:extLst>
          </p:cNvPr>
          <p:cNvSpPr txBox="1"/>
          <p:nvPr/>
        </p:nvSpPr>
        <p:spPr>
          <a:xfrm>
            <a:off x="654017" y="403459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추천 </a:t>
            </a:r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Mechanism 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리서치</a:t>
            </a:r>
          </a:p>
        </p:txBody>
      </p:sp>
    </p:spTree>
    <p:extLst>
      <p:ext uri="{BB962C8B-B14F-4D97-AF65-F5344CB8AC3E}">
        <p14:creationId xmlns:p14="http://schemas.microsoft.com/office/powerpoint/2010/main" val="118651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30CA4E-C7F4-47EA-9395-8F67B8B1723C}"/>
              </a:ext>
            </a:extLst>
          </p:cNvPr>
          <p:cNvSpPr txBox="1"/>
          <p:nvPr/>
        </p:nvSpPr>
        <p:spPr>
          <a:xfrm>
            <a:off x="1369060" y="9430777"/>
            <a:ext cx="353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추천 </a:t>
            </a:r>
            <a:r>
              <a:rPr lang="en-US" altLang="ko-KR" sz="2400" b="1" dirty="0"/>
              <a:t>Mechanism</a:t>
            </a:r>
            <a:r>
              <a:rPr lang="ko-KR" altLang="en-US" sz="2400" b="1" dirty="0"/>
              <a:t> 종류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1061D-8588-41CF-9A28-8B883BB1B537}"/>
              </a:ext>
            </a:extLst>
          </p:cNvPr>
          <p:cNvSpPr txBox="1"/>
          <p:nvPr/>
        </p:nvSpPr>
        <p:spPr>
          <a:xfrm>
            <a:off x="12722860" y="850900"/>
            <a:ext cx="98679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/>
              <a:t>협업 필터링 </a:t>
            </a:r>
            <a:r>
              <a:rPr lang="en-US" altLang="ko-KR" b="1" dirty="0"/>
              <a:t>(Collaborative Filtering)</a:t>
            </a:r>
            <a:endParaRPr lang="en-US" altLang="ko-KR" sz="1400" b="1" dirty="0"/>
          </a:p>
          <a:p>
            <a:r>
              <a:rPr lang="en-US" altLang="ko-KR" sz="1600" b="1" dirty="0"/>
              <a:t>  </a:t>
            </a:r>
            <a:r>
              <a:rPr lang="ko-KR" altLang="en-US" sz="1600" dirty="0"/>
              <a:t>많은 사용자들로부터 얻은 기호 정보에 따라 사용자들의 관심사들을 자동적으로 예측하게 해주는 방법</a:t>
            </a:r>
            <a:endParaRPr lang="en-US" altLang="ko-KR" sz="1600" dirty="0"/>
          </a:p>
          <a:p>
            <a:endParaRPr lang="en-US" altLang="ko-KR" sz="1600" b="1" dirty="0"/>
          </a:p>
          <a:p>
            <a:r>
              <a:rPr lang="en-US" altLang="ko-KR" sz="1600" b="1" dirty="0"/>
              <a:t>  </a:t>
            </a:r>
            <a:r>
              <a:rPr lang="en-US" altLang="ko-KR" sz="1600" dirty="0"/>
              <a:t>1.1 </a:t>
            </a:r>
            <a:r>
              <a:rPr lang="ko-KR" altLang="en-US" sz="1600" dirty="0"/>
              <a:t>사용자 기반 협업 필터링</a:t>
            </a:r>
            <a:endParaRPr lang="en-US" altLang="ko-KR" sz="1600" dirty="0"/>
          </a:p>
          <a:p>
            <a:r>
              <a:rPr lang="en-US" altLang="ko-KR" sz="1600" b="1" dirty="0"/>
              <a:t>     </a:t>
            </a:r>
            <a:r>
              <a:rPr lang="ko-KR" altLang="en-US" sz="1600" dirty="0"/>
              <a:t>사용자 간의 유사도를 기반으로 사용자와 선호가 비슷한 타사용자가 선택한 아이템을 추천</a:t>
            </a:r>
            <a:endParaRPr lang="en-US" altLang="ko-KR" sz="1600" dirty="0"/>
          </a:p>
          <a:p>
            <a:r>
              <a:rPr lang="en-US" altLang="ko-KR" sz="1600" b="1" dirty="0"/>
              <a:t>  </a:t>
            </a:r>
            <a:r>
              <a:rPr lang="en-US" altLang="ko-KR" sz="1600" dirty="0"/>
              <a:t>1.2 </a:t>
            </a:r>
            <a:r>
              <a:rPr lang="ko-KR" altLang="en-US" sz="1600" dirty="0"/>
              <a:t>아이템 기반 협업 필터링</a:t>
            </a:r>
            <a:endParaRPr lang="en-US" altLang="ko-KR" sz="1600" dirty="0"/>
          </a:p>
          <a:p>
            <a:r>
              <a:rPr lang="en-US" altLang="ko-KR" sz="1600" b="1" dirty="0"/>
              <a:t>     </a:t>
            </a:r>
            <a:r>
              <a:rPr lang="ko-KR" altLang="en-US" sz="1600" dirty="0"/>
              <a:t>아이템 간의 유사도를 기반으로 사용자가 선택한 아이템과 유사한 아이템을 추천</a:t>
            </a:r>
            <a:endParaRPr lang="en-US" altLang="ko-KR" sz="1600" dirty="0"/>
          </a:p>
          <a:p>
            <a:endParaRPr lang="en-US" altLang="ko-KR" sz="1600" b="1" dirty="0"/>
          </a:p>
          <a:p>
            <a:r>
              <a:rPr lang="en-US" altLang="ko-KR" sz="1600" dirty="0"/>
              <a:t>  </a:t>
            </a:r>
            <a:r>
              <a:rPr lang="ko-KR" altLang="en-US" sz="1600" b="1" dirty="0"/>
              <a:t>장점</a:t>
            </a:r>
            <a:r>
              <a:rPr lang="en-US" altLang="ko-KR" sz="1600" b="1" dirty="0"/>
              <a:t>: </a:t>
            </a:r>
            <a:r>
              <a:rPr lang="ko-KR" altLang="en-US" sz="1600" dirty="0"/>
              <a:t>데이터에 의한 결과이기 때문에 신뢰도가 높다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  </a:t>
            </a:r>
            <a:r>
              <a:rPr lang="ko-KR" altLang="en-US" sz="1600" b="1" dirty="0"/>
              <a:t>단점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</a:t>
            </a:r>
            <a:r>
              <a:rPr lang="en-US" altLang="ko-KR" sz="1600" dirty="0"/>
              <a:t>1) </a:t>
            </a:r>
            <a:r>
              <a:rPr lang="ko-KR" altLang="en-US" sz="1600" dirty="0"/>
              <a:t>신규 사용자나 새로운 아이템에 대한 추천이 어렵다</a:t>
            </a:r>
            <a:r>
              <a:rPr lang="en-US" altLang="ko-KR" sz="1600" dirty="0"/>
              <a:t>.(Cold Start)</a:t>
            </a:r>
          </a:p>
          <a:p>
            <a:r>
              <a:rPr lang="en-US" altLang="ko-KR" sz="1600" dirty="0"/>
              <a:t>          2) </a:t>
            </a:r>
            <a:r>
              <a:rPr lang="ko-KR" altLang="en-US" sz="1600" dirty="0"/>
              <a:t>사용자가 많아질 경우 계산 효율이 떨어진다</a:t>
            </a:r>
            <a:r>
              <a:rPr lang="en-US" altLang="ko-KR" sz="16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CCA460-4FEF-4226-B267-B47FF3A8B60E}"/>
              </a:ext>
            </a:extLst>
          </p:cNvPr>
          <p:cNvSpPr txBox="1"/>
          <p:nvPr/>
        </p:nvSpPr>
        <p:spPr>
          <a:xfrm>
            <a:off x="12722860" y="3792278"/>
            <a:ext cx="110109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내용 기반 필터링 </a:t>
            </a:r>
            <a:r>
              <a:rPr lang="en-US" altLang="ko-KR" b="1" dirty="0"/>
              <a:t>(Content-based Filtering)</a:t>
            </a:r>
          </a:p>
          <a:p>
            <a:r>
              <a:rPr lang="en-US" altLang="ko-KR" sz="1600" dirty="0"/>
              <a:t>  </a:t>
            </a:r>
            <a:r>
              <a:rPr lang="ko-KR" altLang="en-US" sz="1600" dirty="0"/>
              <a:t>아이템의 속성</a:t>
            </a:r>
            <a:r>
              <a:rPr lang="en-US" altLang="ko-KR" sz="1600" dirty="0"/>
              <a:t>(</a:t>
            </a:r>
            <a:r>
              <a:rPr lang="ko-KR" altLang="en-US" sz="1600" dirty="0"/>
              <a:t>아이템 프로파일</a:t>
            </a:r>
            <a:r>
              <a:rPr lang="en-US" altLang="ko-KR" sz="1600" dirty="0"/>
              <a:t>)</a:t>
            </a:r>
            <a:r>
              <a:rPr lang="ko-KR" altLang="en-US" sz="1600" dirty="0"/>
              <a:t>을 분석하고 사용자의 선호도</a:t>
            </a:r>
            <a:r>
              <a:rPr lang="en-US" altLang="ko-KR" sz="1600" dirty="0"/>
              <a:t>(</a:t>
            </a:r>
            <a:r>
              <a:rPr lang="ko-KR" altLang="en-US" sz="1600" dirty="0"/>
              <a:t>사용자 프로파일</a:t>
            </a:r>
            <a:r>
              <a:rPr lang="en-US" altLang="ko-KR" sz="1600" dirty="0"/>
              <a:t>)</a:t>
            </a:r>
            <a:r>
              <a:rPr lang="ko-KR" altLang="en-US" sz="1600" dirty="0"/>
              <a:t>를 추출하여 유사성 분석을 통해 추천하는 방법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  -</a:t>
            </a:r>
            <a:r>
              <a:rPr lang="ko-KR" altLang="en-US" sz="1600" dirty="0"/>
              <a:t>아이템 프로파일</a:t>
            </a:r>
            <a:r>
              <a:rPr lang="en-US" altLang="ko-KR" sz="1600" dirty="0"/>
              <a:t>: </a:t>
            </a:r>
            <a:r>
              <a:rPr lang="ko-KR" altLang="en-US" sz="1600" dirty="0"/>
              <a:t>아이템의 속성을 행렬로 나타낸 것으로</a:t>
            </a:r>
            <a:r>
              <a:rPr lang="en-US" altLang="ko-KR" sz="1600" dirty="0"/>
              <a:t> DB</a:t>
            </a:r>
            <a:r>
              <a:rPr lang="ko-KR" altLang="en-US" sz="1600" dirty="0"/>
              <a:t>로부터 얻어오거나</a:t>
            </a:r>
            <a:r>
              <a:rPr lang="en-US" altLang="ko-KR" sz="1600" dirty="0"/>
              <a:t>, </a:t>
            </a:r>
            <a:r>
              <a:rPr lang="ko-KR" altLang="en-US" sz="1600" dirty="0"/>
              <a:t>문서에서 키워드를 추출해서 얻는다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  -</a:t>
            </a:r>
            <a:r>
              <a:rPr lang="ko-KR" altLang="en-US" sz="1600" dirty="0"/>
              <a:t>사용자 프로파일</a:t>
            </a:r>
            <a:r>
              <a:rPr lang="en-US" altLang="ko-KR" sz="1600" dirty="0"/>
              <a:t>: </a:t>
            </a:r>
            <a:r>
              <a:rPr lang="ko-KR" altLang="en-US" sz="1600" dirty="0"/>
              <a:t>사용자의 선호도 정보를 행렬로 나타낸 것</a:t>
            </a:r>
            <a:endParaRPr lang="en-US" altLang="ko-KR" sz="1600" dirty="0"/>
          </a:p>
          <a:p>
            <a:r>
              <a:rPr lang="en-US" altLang="ko-KR" sz="1600" dirty="0"/>
              <a:t>  </a:t>
            </a:r>
            <a:r>
              <a:rPr lang="ko-KR" altLang="en-US" sz="1600" dirty="0"/>
              <a:t>아이템 프로파일과 사용자 프로파일을 코사인 유사도를 구한다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  </a:t>
            </a:r>
            <a:r>
              <a:rPr lang="ko-KR" altLang="en-US" sz="1600" b="1" dirty="0"/>
              <a:t>장점</a:t>
            </a:r>
            <a:r>
              <a:rPr lang="en-US" altLang="ko-KR" sz="1600" b="1" dirty="0"/>
              <a:t>: </a:t>
            </a:r>
            <a:r>
              <a:rPr lang="en-US" altLang="ko-KR" sz="1600" dirty="0"/>
              <a:t>1) </a:t>
            </a:r>
            <a:r>
              <a:rPr lang="ko-KR" altLang="en-US" sz="1600" dirty="0"/>
              <a:t>아이템의 속성 정보가 충분하면 추천 결과가 좋다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          2) </a:t>
            </a:r>
            <a:r>
              <a:rPr lang="ko-KR" altLang="en-US" sz="1600" dirty="0"/>
              <a:t>새로운 아이템에 대해서도 추천이 가능하다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  </a:t>
            </a:r>
            <a:r>
              <a:rPr lang="ko-KR" altLang="en-US" sz="1600" b="1" dirty="0"/>
              <a:t>단점</a:t>
            </a:r>
            <a:r>
              <a:rPr lang="en-US" altLang="ko-KR" sz="1600" b="1" dirty="0"/>
              <a:t>: </a:t>
            </a:r>
            <a:r>
              <a:rPr lang="ko-KR" altLang="en-US" sz="1600" dirty="0"/>
              <a:t>추천되는 아이템의 다양성이 떨어진다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020617"/>
              </p:ext>
            </p:extLst>
          </p:nvPr>
        </p:nvGraphicFramePr>
        <p:xfrm>
          <a:off x="187384" y="937376"/>
          <a:ext cx="11817232" cy="549013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943900">
                  <a:extLst>
                    <a:ext uri="{9D8B030D-6E8A-4147-A177-3AD203B41FA5}">
                      <a16:colId xmlns:a16="http://schemas.microsoft.com/office/drawing/2014/main" val="3118943826"/>
                    </a:ext>
                  </a:extLst>
                </a:gridCol>
                <a:gridCol w="4678680">
                  <a:extLst>
                    <a:ext uri="{9D8B030D-6E8A-4147-A177-3AD203B41FA5}">
                      <a16:colId xmlns:a16="http://schemas.microsoft.com/office/drawing/2014/main" val="212809054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752638954"/>
                    </a:ext>
                  </a:extLst>
                </a:gridCol>
                <a:gridCol w="2908652">
                  <a:extLst>
                    <a:ext uri="{9D8B030D-6E8A-4147-A177-3AD203B41FA5}">
                      <a16:colId xmlns:a16="http://schemas.microsoft.com/office/drawing/2014/main" val="3373978699"/>
                    </a:ext>
                  </a:extLst>
                </a:gridCol>
              </a:tblGrid>
              <a:tr h="347172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세부 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적용 예시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912314"/>
                  </a:ext>
                </a:extLst>
              </a:tr>
              <a:tr h="723617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1. </a:t>
                      </a:r>
                      <a:r>
                        <a:rPr lang="ko-KR" altLang="en-US" sz="1800" b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협업 </a:t>
                      </a:r>
                      <a:r>
                        <a:rPr lang="ko-KR" altLang="en-US" sz="1800" b="0" dirty="0" err="1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필터링</a:t>
                      </a:r>
                      <a:endParaRPr lang="en-US" altLang="ko-KR" sz="1800" b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(Collaborative</a:t>
                      </a:r>
                      <a:r>
                        <a:rPr lang="en-US" altLang="ko-KR" sz="1800" b="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Filtering)</a:t>
                      </a:r>
                      <a:endParaRPr lang="ko-KR" altLang="en-US" sz="1800" b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많은 이용자들로부터</a:t>
                      </a:r>
                      <a:r>
                        <a:rPr lang="en-US" altLang="ko-KR" sz="160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얻은</a:t>
                      </a:r>
                      <a:r>
                        <a:rPr lang="en-US" altLang="ko-KR" sz="160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기호 정보에 따라</a:t>
                      </a:r>
                      <a:endParaRPr lang="en-US" altLang="ko-KR" sz="160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이용자들의</a:t>
                      </a:r>
                      <a:r>
                        <a:rPr lang="en-US" altLang="ko-KR" sz="160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관심사들을 자동적으로</a:t>
                      </a:r>
                      <a:endParaRPr lang="en-US" altLang="ko-KR" sz="1600" baseline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예측하게</a:t>
                      </a:r>
                      <a:r>
                        <a:rPr lang="en-US" altLang="ko-KR" sz="160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해주는 방법</a:t>
                      </a:r>
                      <a:endParaRPr lang="ko-KR" altLang="en-US" sz="1600" b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Model</a:t>
                      </a: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-Based</a:t>
                      </a:r>
                    </a:p>
                    <a:p>
                      <a:pPr algn="ctr" latinLnBrk="1"/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Filtering Technique</a:t>
                      </a:r>
                    </a:p>
                    <a:p>
                      <a:pPr algn="ctr" latinLnBrk="1"/>
                      <a:r>
                        <a:rPr lang="en-US" altLang="ko-KR" sz="12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(</a:t>
                      </a:r>
                      <a:r>
                        <a:rPr lang="ko-KR" altLang="en-US" sz="1200" b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클러스터링</a:t>
                      </a:r>
                      <a:r>
                        <a:rPr lang="en-US" altLang="ko-KR" sz="12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, </a:t>
                      </a:r>
                      <a:r>
                        <a:rPr lang="ko-KR" altLang="en-US" sz="1200" b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뉴럴네트워크</a:t>
                      </a:r>
                      <a:r>
                        <a:rPr lang="ko-KR" altLang="en-US" sz="12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등</a:t>
                      </a:r>
                      <a:r>
                        <a:rPr lang="en-US" altLang="ko-KR" sz="12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)</a:t>
                      </a:r>
                      <a:endParaRPr lang="ko-KR" altLang="en-US" sz="1200" b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“</a:t>
                      </a:r>
                      <a:r>
                        <a:rPr lang="ko-KR" altLang="en-US" sz="1600" b="0" spc="-100" baseline="0" dirty="0" err="1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ㅇㅇㅇ님과</a:t>
                      </a:r>
                      <a:r>
                        <a:rPr lang="ko-KR" altLang="en-US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유사한 이용자들이</a:t>
                      </a:r>
                      <a:endParaRPr lang="en-US" altLang="ko-KR" sz="1600" b="0" spc="-100" baseline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좋아하는 상품들을 추천합니다</a:t>
                      </a:r>
                      <a:r>
                        <a:rPr lang="en-US" altLang="ko-KR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”</a:t>
                      </a:r>
                    </a:p>
                    <a:p>
                      <a:pPr algn="ctr" latinLnBrk="1"/>
                      <a:endParaRPr lang="en-US" altLang="ko-KR" sz="1600" b="0" spc="-100" baseline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algn="ctr" latinLnBrk="1"/>
                      <a:endParaRPr lang="en-US" altLang="ko-KR" sz="1600" b="0" spc="-100" baseline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algn="ctr" latinLnBrk="1"/>
                      <a:endParaRPr lang="en-US" altLang="ko-KR" sz="1600" b="0" spc="-100" baseline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algn="ctr" latinLnBrk="1"/>
                      <a:endParaRPr lang="en-US" altLang="ko-KR" sz="1600" b="0" spc="-100" baseline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algn="ctr" latinLnBrk="1"/>
                      <a:endParaRPr lang="en-US" altLang="ko-KR" sz="1600" b="0" spc="-100" baseline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algn="ctr" latinLnBrk="1"/>
                      <a:endParaRPr lang="ko-KR" altLang="en-US" sz="1600" b="0" spc="-100" baseline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157853"/>
                  </a:ext>
                </a:extLst>
              </a:tr>
              <a:tr h="12147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Memory-</a:t>
                      </a: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Based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Filtering Technique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(</a:t>
                      </a:r>
                      <a:r>
                        <a:rPr lang="ko-KR" altLang="en-US" sz="12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유저 기반 협업</a:t>
                      </a:r>
                      <a:r>
                        <a:rPr lang="ko-KR" altLang="en-US" sz="12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ko-KR" altLang="en-US" sz="1200" b="0" baseline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필터링</a:t>
                      </a:r>
                      <a:r>
                        <a:rPr lang="en-US" altLang="ko-KR" sz="12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,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아이템 기반 협업 </a:t>
                      </a:r>
                      <a:r>
                        <a:rPr lang="ko-KR" altLang="en-US" sz="1200" b="0" baseline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필터링</a:t>
                      </a:r>
                      <a:r>
                        <a:rPr lang="en-US" altLang="ko-KR" sz="12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)</a:t>
                      </a:r>
                      <a:endParaRPr lang="ko-KR" altLang="en-US" sz="1200" b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0" dirty="0"/>
                    </a:p>
                  </a:txBody>
                  <a:tcP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625868"/>
                  </a:ext>
                </a:extLst>
              </a:tr>
              <a:tr h="30822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2. </a:t>
                      </a:r>
                      <a:r>
                        <a:rPr lang="ko-KR" altLang="en-US" sz="1800" b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내용 기반 </a:t>
                      </a:r>
                      <a:r>
                        <a:rPr lang="ko-KR" altLang="en-US" sz="1800" b="0" dirty="0" err="1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필터링</a:t>
                      </a:r>
                      <a:endParaRPr lang="en-US" altLang="ko-KR" sz="1800" b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(Content-Based Filtering)</a:t>
                      </a:r>
                      <a:endParaRPr lang="ko-KR" altLang="en-US" sz="1800" b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아이템의 속성</a:t>
                      </a:r>
                      <a:r>
                        <a:rPr lang="en-US" altLang="ko-KR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아이템 프로파일</a:t>
                      </a:r>
                      <a:r>
                        <a:rPr lang="en-US" altLang="ko-KR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을 분석하고</a:t>
                      </a:r>
                      <a:endParaRPr lang="en-US" altLang="ko-KR" sz="160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이용자의 선호도</a:t>
                      </a:r>
                      <a:r>
                        <a:rPr lang="en-US" altLang="ko-KR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(</a:t>
                      </a: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이용자 프로파일</a:t>
                      </a:r>
                      <a:r>
                        <a:rPr lang="en-US" altLang="ko-KR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)</a:t>
                      </a: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를</a:t>
                      </a:r>
                      <a:r>
                        <a:rPr lang="en-US" altLang="ko-KR" sz="160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추출하여</a:t>
                      </a:r>
                      <a:endParaRPr lang="en-US" altLang="ko-KR" sz="160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유사성 분석을 통해 추천하는 방법</a:t>
                      </a:r>
                      <a:endParaRPr lang="en-US" altLang="ko-KR" sz="160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아이템 프로파일</a:t>
                      </a:r>
                      <a:r>
                        <a:rPr lang="en-US" altLang="ko-KR" sz="160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en-US" altLang="ko-KR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:</a:t>
                      </a:r>
                      <a:r>
                        <a:rPr lang="en-US" altLang="ko-KR" sz="160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아이템의 속성을 행렬로</a:t>
                      </a:r>
                      <a:r>
                        <a:rPr lang="en-US" altLang="ko-KR" sz="160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나타낸</a:t>
                      </a:r>
                      <a:br>
                        <a:rPr lang="en-US" altLang="ko-KR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</a:b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것으로 </a:t>
                      </a:r>
                      <a:r>
                        <a:rPr lang="en-US" altLang="ko-KR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DB</a:t>
                      </a: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로부터 얻어오거나</a:t>
                      </a:r>
                      <a:r>
                        <a:rPr lang="en-US" altLang="ko-KR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문서에서 키워드를</a:t>
                      </a:r>
                      <a:br>
                        <a:rPr lang="en-US" altLang="ko-KR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</a:b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추출해서 얻음</a:t>
                      </a:r>
                      <a:endParaRPr lang="en-US" altLang="ko-KR" sz="160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이용자 프로파일 </a:t>
                      </a:r>
                      <a:r>
                        <a:rPr lang="en-US" altLang="ko-KR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: </a:t>
                      </a: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이용자의 선호도 정보를 행렬로</a:t>
                      </a:r>
                      <a:br>
                        <a:rPr lang="en-US" altLang="ko-KR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</a:b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나타낸 것</a:t>
                      </a:r>
                      <a:endParaRPr lang="en-US" altLang="ko-KR" sz="160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à"/>
                        <a:tabLst/>
                        <a:defRPr/>
                      </a:pP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  <a:sym typeface="Wingdings" panose="05000000000000000000" pitchFamily="2" charset="2"/>
                        </a:rPr>
                        <a:t>아이템 프로파일과 이용자 프로파일</a:t>
                      </a:r>
                      <a:r>
                        <a:rPr lang="ko-KR" altLang="en-US" sz="160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  <a:sym typeface="Wingdings" panose="05000000000000000000" pitchFamily="2" charset="2"/>
                        </a:rPr>
                        <a:t>을 통해 벡터를</a:t>
                      </a:r>
                      <a:br>
                        <a:rPr lang="en-US" altLang="ko-KR" sz="160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  <a:sym typeface="Wingdings" panose="05000000000000000000" pitchFamily="2" charset="2"/>
                        </a:rPr>
                      </a:br>
                      <a:r>
                        <a:rPr lang="ko-KR" altLang="en-US" sz="160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  <a:sym typeface="Wingdings" panose="05000000000000000000" pitchFamily="2" charset="2"/>
                        </a:rPr>
                        <a:t>형성하고 두 벡터의 </a:t>
                      </a: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  <a:sym typeface="Wingdings" panose="05000000000000000000" pitchFamily="2" charset="2"/>
                        </a:rPr>
                        <a:t>코사인 거리로</a:t>
                      </a:r>
                      <a:r>
                        <a:rPr lang="en-US" altLang="ko-KR" sz="160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  <a:sym typeface="Wingdings" panose="05000000000000000000" pitchFamily="2" charset="2"/>
                        </a:rPr>
                        <a:t>아이템 간</a:t>
                      </a:r>
                      <a:br>
                        <a:rPr lang="en-US" altLang="ko-KR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  <a:sym typeface="Wingdings" panose="05000000000000000000" pitchFamily="2" charset="2"/>
                        </a:rPr>
                      </a:br>
                      <a:r>
                        <a:rPr lang="ko-KR" altLang="en-US" sz="160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  <a:sym typeface="Wingdings" panose="05000000000000000000" pitchFamily="2" charset="2"/>
                        </a:rPr>
                        <a:t>유사도를</a:t>
                      </a: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  <a:sym typeface="Wingdings" panose="05000000000000000000" pitchFamily="2" charset="2"/>
                        </a:rPr>
                        <a:t> 구한다</a:t>
                      </a:r>
                      <a:r>
                        <a:rPr lang="en-US" altLang="ko-KR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  <a:sym typeface="Wingdings" panose="05000000000000000000" pitchFamily="2" charset="2"/>
                        </a:rPr>
                        <a:t>.</a:t>
                      </a: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-</a:t>
                      </a:r>
                      <a:endParaRPr lang="ko-KR" altLang="en-US" sz="1600" b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“</a:t>
                      </a:r>
                      <a:r>
                        <a:rPr lang="ko-KR" altLang="en-US" sz="1600" b="0" spc="-100" baseline="0" dirty="0" err="1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ㅇㅇㅇ님이</a:t>
                      </a:r>
                      <a:r>
                        <a:rPr lang="ko-KR" altLang="en-US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검색한 </a:t>
                      </a:r>
                      <a:r>
                        <a:rPr lang="en-US" altLang="ko-KR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‘</a:t>
                      </a:r>
                      <a:r>
                        <a:rPr lang="ko-KR" altLang="en-US" sz="1600" b="0" spc="-100" baseline="0" dirty="0" err="1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울코트</a:t>
                      </a:r>
                      <a:r>
                        <a:rPr lang="en-US" altLang="ko-KR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’</a:t>
                      </a:r>
                      <a:r>
                        <a:rPr lang="ko-KR" altLang="en-US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와</a:t>
                      </a:r>
                      <a:endParaRPr lang="en-US" altLang="ko-KR" sz="1600" b="0" spc="-100" baseline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유사한 상품들을 추천합니다</a:t>
                      </a:r>
                      <a:r>
                        <a:rPr lang="en-US" altLang="ko-KR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”</a:t>
                      </a:r>
                    </a:p>
                    <a:p>
                      <a:pPr algn="ctr" latinLnBrk="1"/>
                      <a:endParaRPr lang="en-US" altLang="ko-KR" sz="1600" b="0" spc="-100" baseline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algn="ctr" latinLnBrk="1"/>
                      <a:endParaRPr lang="en-US" altLang="ko-KR" sz="1600" b="0" spc="-100" baseline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algn="ctr" latinLnBrk="1"/>
                      <a:endParaRPr lang="en-US" altLang="ko-KR" sz="1600" b="0" spc="-100" baseline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algn="ctr" latinLnBrk="1"/>
                      <a:endParaRPr lang="en-US" altLang="ko-KR" sz="1600" b="0" spc="-100" baseline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algn="ctr" latinLnBrk="1"/>
                      <a:endParaRPr lang="en-US" altLang="ko-KR" sz="1600" b="0" spc="-100" baseline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algn="ctr" latinLnBrk="1"/>
                      <a:endParaRPr lang="en-US" altLang="ko-KR" sz="1600" b="0" spc="-100" baseline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algn="ctr" latinLnBrk="1"/>
                      <a:endParaRPr lang="en-US" altLang="ko-KR" sz="1600" b="0" spc="-100" baseline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algn="ctr" latinLnBrk="1"/>
                      <a:endParaRPr lang="en-US" altLang="ko-KR" sz="1600" b="0" spc="-100" baseline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algn="ctr" latinLnBrk="1"/>
                      <a:endParaRPr lang="en-US" altLang="ko-KR" sz="1600" b="0" spc="-100" baseline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algn="ctr" latinLnBrk="1"/>
                      <a:endParaRPr lang="ko-KR" altLang="en-US" sz="1600" b="0" spc="-100" baseline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41170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149533" y="6491055"/>
            <a:ext cx="966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ppleSDGothicNeoR00" panose="02000503000000000000" pitchFamily="2" charset="-127"/>
                <a:ea typeface="AppleSDGothicNeoR00" panose="02000503000000000000" pitchFamily="2" charset="-127"/>
                <a:hlinkClick r:id="rId2"/>
              </a:rPr>
              <a:t>자료 출처 </a:t>
            </a:r>
            <a:r>
              <a:rPr lang="en-US" altLang="ko-KR" sz="1400" dirty="0">
                <a:latin typeface="AppleSDGothicNeoR00" panose="02000503000000000000" pitchFamily="2" charset="-127"/>
                <a:ea typeface="AppleSDGothicNeoR00" panose="02000503000000000000" pitchFamily="2" charset="-127"/>
                <a:hlinkClick r:id="rId2"/>
              </a:rPr>
              <a:t>1</a:t>
            </a:r>
            <a:endParaRPr lang="ko-KR" altLang="en-US" sz="14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28976" y="6491055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ppleSDGothicNeoR00" panose="02000503000000000000" pitchFamily="2" charset="-127"/>
                <a:ea typeface="AppleSDGothicNeoR00" panose="02000503000000000000" pitchFamily="2" charset="-127"/>
                <a:hlinkClick r:id="rId3"/>
              </a:rPr>
              <a:t>자료 출처 </a:t>
            </a:r>
            <a:r>
              <a:rPr lang="en-US" altLang="ko-KR" sz="1400" dirty="0">
                <a:latin typeface="AppleSDGothicNeoR00" panose="02000503000000000000" pitchFamily="2" charset="-127"/>
                <a:ea typeface="AppleSDGothicNeoR00" panose="02000503000000000000" pitchFamily="2" charset="-127"/>
                <a:hlinkClick r:id="rId3"/>
              </a:rPr>
              <a:t>2</a:t>
            </a:r>
            <a:endParaRPr lang="ko-KR" altLang="en-US" sz="14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5907" y="6491055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AppleSDGothicNeoR00" panose="02000503000000000000" pitchFamily="2" charset="-127"/>
                <a:ea typeface="AppleSDGothicNeoR00" panose="02000503000000000000" pitchFamily="2" charset="-127"/>
                <a:hlinkClick r:id="rId4"/>
              </a:rPr>
              <a:t>자료 출처 </a:t>
            </a:r>
            <a:r>
              <a:rPr lang="en-US" altLang="ko-KR" sz="1400" dirty="0">
                <a:latin typeface="AppleSDGothicNeoR00" panose="02000503000000000000" pitchFamily="2" charset="-127"/>
                <a:ea typeface="AppleSDGothicNeoR00" panose="02000503000000000000" pitchFamily="2" charset="-127"/>
                <a:hlinkClick r:id="rId4"/>
              </a:rPr>
              <a:t>3</a:t>
            </a:r>
            <a:endParaRPr lang="ko-KR" altLang="en-US" sz="14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9807" y="4028207"/>
            <a:ext cx="1634121" cy="2119539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65D2E408-CA93-4E01-942B-96CBE6E56075}"/>
              </a:ext>
            </a:extLst>
          </p:cNvPr>
          <p:cNvSpPr/>
          <p:nvPr/>
        </p:nvSpPr>
        <p:spPr>
          <a:xfrm>
            <a:off x="281142" y="178374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A27C73-0368-4EF8-8140-F6B9802998F0}"/>
              </a:ext>
            </a:extLst>
          </p:cNvPr>
          <p:cNvSpPr txBox="1"/>
          <p:nvPr/>
        </p:nvSpPr>
        <p:spPr>
          <a:xfrm>
            <a:off x="654017" y="403459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추천 </a:t>
            </a:r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Mechanism 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리서치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5088" y="1904810"/>
            <a:ext cx="1329386" cy="127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38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타원 54">
            <a:extLst>
              <a:ext uri="{FF2B5EF4-FFF2-40B4-BE49-F238E27FC236}">
                <a16:creationId xmlns:a16="http://schemas.microsoft.com/office/drawing/2014/main" id="{248B16ED-CBE3-431C-B82F-FDF4F4C0AFA3}"/>
              </a:ext>
            </a:extLst>
          </p:cNvPr>
          <p:cNvSpPr/>
          <p:nvPr/>
        </p:nvSpPr>
        <p:spPr>
          <a:xfrm>
            <a:off x="357393" y="-850552"/>
            <a:ext cx="1701104" cy="1701104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2A8E95-4364-4F07-BB9E-CBBD226E7862}"/>
              </a:ext>
            </a:extLst>
          </p:cNvPr>
          <p:cNvSpPr txBox="1"/>
          <p:nvPr/>
        </p:nvSpPr>
        <p:spPr>
          <a:xfrm rot="16200000">
            <a:off x="-1222206" y="4545437"/>
            <a:ext cx="41825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ACE9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ko-KR" altLang="en-US" sz="6000" dirty="0">
              <a:solidFill>
                <a:srgbClr val="FACE9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035730" y="2497496"/>
            <a:ext cx="5255173" cy="1863009"/>
            <a:chOff x="5438066" y="2497496"/>
            <a:chExt cx="5255173" cy="1863009"/>
          </a:xfrm>
        </p:grpSpPr>
        <p:grpSp>
          <p:nvGrpSpPr>
            <p:cNvPr id="4" name="그룹 3"/>
            <p:cNvGrpSpPr/>
            <p:nvPr/>
          </p:nvGrpSpPr>
          <p:grpSpPr>
            <a:xfrm>
              <a:off x="5438066" y="2497980"/>
              <a:ext cx="2276290" cy="461665"/>
              <a:chOff x="5136314" y="1960821"/>
              <a:chExt cx="2276290" cy="461665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A83ACD9-8DF7-42DA-9A87-02FE400C2EC0}"/>
                  </a:ext>
                </a:extLst>
              </p:cNvPr>
              <p:cNvSpPr txBox="1"/>
              <p:nvPr/>
            </p:nvSpPr>
            <p:spPr>
              <a:xfrm>
                <a:off x="5136314" y="1960821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FACE9B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01</a:t>
                </a:r>
                <a:endParaRPr lang="ko-KR" altLang="en-US" sz="2400" dirty="0">
                  <a:solidFill>
                    <a:srgbClr val="FACE9B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928A5574-D266-4E69-95E9-E17721F748AC}"/>
                  </a:ext>
                </a:extLst>
              </p:cNvPr>
              <p:cNvSpPr/>
              <p:nvPr/>
            </p:nvSpPr>
            <p:spPr>
              <a:xfrm>
                <a:off x="5676231" y="2022745"/>
                <a:ext cx="173637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Coding Guideline</a:t>
                </a:r>
                <a:endParaRPr lang="ko-KR" altLang="en-US" sz="16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8089320" y="2497496"/>
              <a:ext cx="2268151" cy="461665"/>
              <a:chOff x="7412604" y="1960337"/>
              <a:chExt cx="2268151" cy="461665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9331E3F-DD7C-48CA-8A70-A8648792B16F}"/>
                  </a:ext>
                </a:extLst>
              </p:cNvPr>
              <p:cNvSpPr txBox="1"/>
              <p:nvPr/>
            </p:nvSpPr>
            <p:spPr>
              <a:xfrm>
                <a:off x="7412604" y="1960337"/>
                <a:ext cx="5485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FACE9B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02</a:t>
                </a:r>
                <a:endParaRPr lang="ko-KR" altLang="en-US" sz="2400" dirty="0">
                  <a:solidFill>
                    <a:srgbClr val="FACE9B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CDB9C9D-7545-4394-BE29-43604815E2EA}"/>
                  </a:ext>
                </a:extLst>
              </p:cNvPr>
              <p:cNvSpPr/>
              <p:nvPr/>
            </p:nvSpPr>
            <p:spPr>
              <a:xfrm>
                <a:off x="7960412" y="2022745"/>
                <a:ext cx="172034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Key Class Design</a:t>
                </a:r>
                <a:endParaRPr lang="ko-KR" altLang="en-US" sz="16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5438076" y="3898840"/>
              <a:ext cx="1955689" cy="461665"/>
              <a:chOff x="5136314" y="2409062"/>
              <a:chExt cx="1955689" cy="461665"/>
            </a:xfrm>
          </p:grpSpPr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501EC4BE-63FD-467E-86C7-91BECEF98A5C}"/>
                  </a:ext>
                </a:extLst>
              </p:cNvPr>
              <p:cNvSpPr txBox="1"/>
              <p:nvPr/>
            </p:nvSpPr>
            <p:spPr>
              <a:xfrm>
                <a:off x="5136314" y="2409062"/>
                <a:ext cx="5437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FACE9B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03</a:t>
                </a:r>
                <a:endParaRPr lang="ko-KR" altLang="en-US" sz="2400" dirty="0">
                  <a:solidFill>
                    <a:srgbClr val="FACE9B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154" name="직사각형 153">
                <a:extLst>
                  <a:ext uri="{FF2B5EF4-FFF2-40B4-BE49-F238E27FC236}">
                    <a16:creationId xmlns:a16="http://schemas.microsoft.com/office/drawing/2014/main" id="{43DAEB35-A8CA-4438-B0AC-850E5B4E7439}"/>
                  </a:ext>
                </a:extLst>
              </p:cNvPr>
              <p:cNvSpPr/>
              <p:nvPr/>
            </p:nvSpPr>
            <p:spPr>
              <a:xfrm>
                <a:off x="5676231" y="2470617"/>
                <a:ext cx="141577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Table Design </a:t>
                </a:r>
                <a:endParaRPr lang="ko-KR" altLang="en-US" sz="16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>
              <a:off x="8089320" y="3898840"/>
              <a:ext cx="2603919" cy="461665"/>
              <a:chOff x="7787568" y="2513076"/>
              <a:chExt cx="2603919" cy="461665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85B2743-D761-4721-8CFC-E2D5B1995B3E}"/>
                  </a:ext>
                </a:extLst>
              </p:cNvPr>
              <p:cNvSpPr txBox="1"/>
              <p:nvPr/>
            </p:nvSpPr>
            <p:spPr>
              <a:xfrm>
                <a:off x="7787568" y="2513076"/>
                <a:ext cx="5645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FACE9B"/>
                    </a:solidFill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04</a:t>
                </a:r>
                <a:endParaRPr lang="ko-KR" altLang="en-US" sz="2400" dirty="0">
                  <a:solidFill>
                    <a:srgbClr val="FACE9B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C8494F9C-7842-4E15-80FF-6CC4DC0742DE}"/>
                  </a:ext>
                </a:extLst>
              </p:cNvPr>
              <p:cNvSpPr/>
              <p:nvPr/>
            </p:nvSpPr>
            <p:spPr>
              <a:xfrm>
                <a:off x="8352146" y="2574631"/>
                <a:ext cx="203934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6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추천 </a:t>
                </a:r>
                <a:r>
                  <a:rPr lang="en-US" altLang="ko-KR" sz="16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Mechanism </a:t>
                </a:r>
                <a:r>
                  <a:rPr lang="ko-KR" altLang="en-US" sz="16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선정</a:t>
                </a:r>
              </a:p>
            </p:txBody>
          </p:sp>
        </p:grpSp>
      </p:grpSp>
      <p:sp>
        <p:nvSpPr>
          <p:cNvPr id="60" name="타원 59">
            <a:extLst>
              <a:ext uri="{FF2B5EF4-FFF2-40B4-BE49-F238E27FC236}">
                <a16:creationId xmlns:a16="http://schemas.microsoft.com/office/drawing/2014/main" id="{C7855904-B3DF-458B-97DE-419169727ADB}"/>
              </a:ext>
            </a:extLst>
          </p:cNvPr>
          <p:cNvSpPr/>
          <p:nvPr/>
        </p:nvSpPr>
        <p:spPr>
          <a:xfrm>
            <a:off x="2426684" y="1404818"/>
            <a:ext cx="144582" cy="144582"/>
          </a:xfrm>
          <a:prstGeom prst="ellipse">
            <a:avLst/>
          </a:prstGeom>
          <a:solidFill>
            <a:srgbClr val="FF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263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637320"/>
              </p:ext>
            </p:extLst>
          </p:nvPr>
        </p:nvGraphicFramePr>
        <p:xfrm>
          <a:off x="174459" y="1024075"/>
          <a:ext cx="11817232" cy="177825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943900">
                  <a:extLst>
                    <a:ext uri="{9D8B030D-6E8A-4147-A177-3AD203B41FA5}">
                      <a16:colId xmlns:a16="http://schemas.microsoft.com/office/drawing/2014/main" val="3118943826"/>
                    </a:ext>
                  </a:extLst>
                </a:gridCol>
                <a:gridCol w="4678680">
                  <a:extLst>
                    <a:ext uri="{9D8B030D-6E8A-4147-A177-3AD203B41FA5}">
                      <a16:colId xmlns:a16="http://schemas.microsoft.com/office/drawing/2014/main" val="212809054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752638954"/>
                    </a:ext>
                  </a:extLst>
                </a:gridCol>
                <a:gridCol w="2908652">
                  <a:extLst>
                    <a:ext uri="{9D8B030D-6E8A-4147-A177-3AD203B41FA5}">
                      <a16:colId xmlns:a16="http://schemas.microsoft.com/office/drawing/2014/main" val="3373978699"/>
                    </a:ext>
                  </a:extLst>
                </a:gridCol>
              </a:tblGrid>
              <a:tr h="319438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정의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세부 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적용 예시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912314"/>
                  </a:ext>
                </a:extLst>
              </a:tr>
              <a:tr h="141249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3. </a:t>
                      </a:r>
                      <a:r>
                        <a:rPr lang="ko-KR" altLang="en-US" sz="1800" b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규칙 기반 </a:t>
                      </a:r>
                      <a:r>
                        <a:rPr lang="ko-KR" altLang="en-US" sz="1800" b="0" dirty="0" err="1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필터링</a:t>
                      </a:r>
                      <a:r>
                        <a:rPr lang="en-US" altLang="ko-KR" sz="1800" b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(Rule-Based</a:t>
                      </a:r>
                      <a:r>
                        <a:rPr lang="en-US" altLang="ko-KR" sz="1800" b="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Filtering)</a:t>
                      </a:r>
                      <a:endParaRPr lang="ko-KR" altLang="en-US" sz="1800" b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이용자의</a:t>
                      </a:r>
                      <a:r>
                        <a:rPr lang="en-US" altLang="ko-KR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프로파일이나 행위에 근거한 규칙을 이용하여</a:t>
                      </a:r>
                      <a:r>
                        <a:rPr lang="ko-KR" altLang="en-US" sz="160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개인화된 추천을 하는 방법</a:t>
                      </a:r>
                      <a:r>
                        <a:rPr lang="en-US" altLang="ko-KR" sz="160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.</a:t>
                      </a:r>
                      <a:endParaRPr lang="en-US" altLang="ko-KR" sz="1600" b="0" baseline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Knowledge-Based Filtering</a:t>
                      </a:r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이라고도 함</a:t>
                      </a:r>
                      <a:endParaRPr lang="en-US" altLang="ko-KR" sz="1600" baseline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/>
                        <a:t>-</a:t>
                      </a:r>
                      <a:endParaRPr lang="ko-KR" altLang="en-US" sz="1600" dirty="0"/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‘</a:t>
                      </a:r>
                      <a:r>
                        <a:rPr lang="ko-KR" altLang="en-US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고객 </a:t>
                      </a:r>
                      <a:r>
                        <a:rPr lang="en-US" altLang="ko-KR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A</a:t>
                      </a:r>
                      <a:r>
                        <a:rPr lang="ko-KR" altLang="en-US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와 고객 </a:t>
                      </a:r>
                      <a:r>
                        <a:rPr lang="en-US" altLang="ko-KR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B</a:t>
                      </a:r>
                      <a:r>
                        <a:rPr lang="ko-KR" altLang="en-US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가 선호하는</a:t>
                      </a:r>
                      <a:endParaRPr lang="en-US" altLang="ko-KR" sz="1600" b="0" spc="-100" baseline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콘텐츠는 고객 </a:t>
                      </a:r>
                      <a:r>
                        <a:rPr lang="en-US" altLang="ko-KR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C</a:t>
                      </a:r>
                      <a:r>
                        <a:rPr lang="ko-KR" altLang="en-US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도 선호한다</a:t>
                      </a:r>
                      <a:r>
                        <a:rPr lang="en-US" altLang="ko-KR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’,</a:t>
                      </a:r>
                    </a:p>
                    <a:p>
                      <a:pPr algn="ctr" latinLnBrk="1"/>
                      <a:r>
                        <a:rPr lang="en-US" altLang="ko-KR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‘</a:t>
                      </a:r>
                      <a:r>
                        <a:rPr lang="ko-KR" altLang="en-US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남성이고 취미가 등산인 고객은 컨텐츠 </a:t>
                      </a:r>
                      <a:r>
                        <a:rPr lang="en-US" altLang="ko-KR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C</a:t>
                      </a:r>
                      <a:r>
                        <a:rPr lang="ko-KR" altLang="en-US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를 선호한다</a:t>
                      </a:r>
                      <a:r>
                        <a:rPr lang="en-US" altLang="ko-KR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’ </a:t>
                      </a:r>
                      <a:r>
                        <a:rPr lang="ko-KR" altLang="en-US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등의</a:t>
                      </a:r>
                      <a:endParaRPr lang="en-US" altLang="ko-KR" sz="1600" b="0" spc="-100" baseline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‘</a:t>
                      </a:r>
                      <a:r>
                        <a:rPr lang="ko-KR" altLang="en-US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규칙</a:t>
                      </a:r>
                      <a:r>
                        <a:rPr lang="en-US" altLang="ko-KR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’</a:t>
                      </a:r>
                      <a:r>
                        <a:rPr lang="ko-KR" altLang="en-US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에 근거하여 추천</a:t>
                      </a:r>
                      <a:endParaRPr lang="en-US" altLang="ko-KR" sz="1600" b="0" spc="-100" baseline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15785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EC9A6AA-AA06-4C80-82BB-B6C356C4E6DB}"/>
              </a:ext>
            </a:extLst>
          </p:cNvPr>
          <p:cNvSpPr txBox="1"/>
          <p:nvPr/>
        </p:nvSpPr>
        <p:spPr>
          <a:xfrm>
            <a:off x="12768580" y="-89823"/>
            <a:ext cx="10007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규칙 기반 필터링 </a:t>
            </a:r>
            <a:r>
              <a:rPr lang="en-US" altLang="ko-KR" b="1" dirty="0"/>
              <a:t>(Rule-based Filtering)</a:t>
            </a:r>
          </a:p>
          <a:p>
            <a:r>
              <a:rPr lang="ko-KR" altLang="en-US" sz="1600" dirty="0"/>
              <a:t>  사용자의 프로파일이나 행위에 근거한 규칙을 이용하여 개인화된 추천하는 방법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  </a:t>
            </a:r>
            <a:r>
              <a:rPr lang="ko-KR" altLang="en-US" sz="1600" b="1" dirty="0"/>
              <a:t>장점</a:t>
            </a:r>
            <a:r>
              <a:rPr lang="en-US" altLang="ko-KR" sz="1600" b="1" dirty="0"/>
              <a:t>: </a:t>
            </a:r>
            <a:r>
              <a:rPr lang="ko-KR" altLang="en-US" sz="1600" dirty="0"/>
              <a:t>추천에 걸리는 시간이 짧고 이해가 쉽다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  </a:t>
            </a:r>
            <a:r>
              <a:rPr lang="ko-KR" altLang="en-US" sz="1600" b="1" dirty="0"/>
              <a:t>단점</a:t>
            </a:r>
            <a:r>
              <a:rPr lang="en-US" altLang="ko-KR" sz="1600" b="1" dirty="0"/>
              <a:t>: </a:t>
            </a:r>
            <a:r>
              <a:rPr lang="en-US" altLang="ko-KR" sz="1600" dirty="0"/>
              <a:t>1)</a:t>
            </a:r>
            <a:r>
              <a:rPr lang="ko-KR" altLang="en-US" sz="1600" dirty="0"/>
              <a:t> 규칙을 수작업으로 생성해야 한다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          2) </a:t>
            </a:r>
            <a:r>
              <a:rPr lang="ko-KR" altLang="en-US" sz="1600" dirty="0"/>
              <a:t>고객에 대해 많은 정보를 알고 있어야 한다</a:t>
            </a:r>
            <a:r>
              <a:rPr lang="en-US" altLang="ko-KR" sz="1600" dirty="0"/>
              <a:t>.</a:t>
            </a:r>
          </a:p>
        </p:txBody>
      </p:sp>
      <p:sp>
        <p:nvSpPr>
          <p:cNvPr id="2" name="아래쪽 화살표 1"/>
          <p:cNvSpPr/>
          <p:nvPr/>
        </p:nvSpPr>
        <p:spPr>
          <a:xfrm>
            <a:off x="5695614" y="2941184"/>
            <a:ext cx="774924" cy="484922"/>
          </a:xfrm>
          <a:prstGeom prst="downArrow">
            <a:avLst>
              <a:gd name="adj1" fmla="val 45401"/>
              <a:gd name="adj2" fmla="val 45382"/>
            </a:avLst>
          </a:prstGeom>
          <a:solidFill>
            <a:srgbClr val="FF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973705"/>
              </p:ext>
            </p:extLst>
          </p:nvPr>
        </p:nvGraphicFramePr>
        <p:xfrm>
          <a:off x="1280001" y="3553427"/>
          <a:ext cx="9606148" cy="304414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81662">
                  <a:extLst>
                    <a:ext uri="{9D8B030D-6E8A-4147-A177-3AD203B41FA5}">
                      <a16:colId xmlns:a16="http://schemas.microsoft.com/office/drawing/2014/main" val="3678482324"/>
                    </a:ext>
                  </a:extLst>
                </a:gridCol>
                <a:gridCol w="7824486">
                  <a:extLst>
                    <a:ext uri="{9D8B030D-6E8A-4147-A177-3AD203B41FA5}">
                      <a16:colId xmlns:a16="http://schemas.microsoft.com/office/drawing/2014/main" val="2783056621"/>
                    </a:ext>
                  </a:extLst>
                </a:gridCol>
              </a:tblGrid>
              <a:tr h="10147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협업 </a:t>
                      </a:r>
                      <a:r>
                        <a:rPr lang="ko-KR" altLang="en-US" sz="1800" b="0" dirty="0" err="1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필터링</a:t>
                      </a:r>
                      <a:endParaRPr lang="en-US" altLang="ko-KR" sz="1800" b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(Collaborative</a:t>
                      </a:r>
                      <a:r>
                        <a:rPr lang="en-US" altLang="ko-KR" sz="1800" b="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Filtering)</a:t>
                      </a:r>
                      <a:endParaRPr lang="ko-KR" altLang="en-US" sz="1800" b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밥알짜</a:t>
                      </a:r>
                      <a:r>
                        <a:rPr lang="ko-KR" altLang="en-US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en-US" altLang="ko-KR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App</a:t>
                      </a:r>
                      <a:r>
                        <a:rPr lang="ko-KR" altLang="en-US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은 타 이용자의 정보와는 별개로</a:t>
                      </a:r>
                      <a:endParaRPr lang="en-US" altLang="ko-KR" sz="1600" b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각 이용자에게</a:t>
                      </a:r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개인화된</a:t>
                      </a: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식단을 추천해주는 것이 목표이므로</a:t>
                      </a: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적합하지 않다</a:t>
                      </a: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.</a:t>
                      </a:r>
                      <a:endParaRPr lang="ko-KR" altLang="en-US" sz="1600" b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987516"/>
                  </a:ext>
                </a:extLst>
              </a:tr>
              <a:tr h="10147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내용 기반 </a:t>
                      </a:r>
                      <a:r>
                        <a:rPr lang="ko-KR" altLang="en-US" sz="1800" b="0" dirty="0" err="1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필터링</a:t>
                      </a:r>
                      <a:endParaRPr lang="en-US" altLang="ko-KR" sz="1800" b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(Content-Based Filtering)</a:t>
                      </a:r>
                      <a:endParaRPr lang="ko-KR" altLang="en-US" sz="1800" b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baseline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밥알짜</a:t>
                      </a:r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App</a:t>
                      </a:r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의 주 기능인 식단 추천의 경우</a:t>
                      </a: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벡터 간 단순 코사인 거리</a:t>
                      </a:r>
                      <a:endParaRPr lang="en-US" altLang="ko-KR" sz="1600" b="0" baseline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계산으로는 도출할 수 없는</a:t>
                      </a: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복잡한 변수들을 가지기 때문에 적합하지 않다</a:t>
                      </a: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.</a:t>
                      </a:r>
                      <a:endParaRPr lang="ko-KR" altLang="en-US" sz="1600" b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88438"/>
                  </a:ext>
                </a:extLst>
              </a:tr>
              <a:tr h="10147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규칙 기반 </a:t>
                      </a:r>
                      <a:r>
                        <a:rPr lang="ko-KR" altLang="en-US" sz="1800" b="0" dirty="0" err="1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필터링</a:t>
                      </a:r>
                      <a:r>
                        <a:rPr lang="en-US" altLang="ko-KR" sz="1800" b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(Rule-Based</a:t>
                      </a:r>
                      <a:r>
                        <a:rPr lang="en-US" altLang="ko-KR" sz="1800" b="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Filtering)</a:t>
                      </a:r>
                      <a:endParaRPr lang="ko-KR" altLang="en-US" sz="1800" b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rgbClr val="FFF2C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위 </a:t>
                      </a:r>
                      <a:r>
                        <a:rPr lang="ko-KR" altLang="en-US" sz="1600" b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매커니즘들의</a:t>
                      </a:r>
                      <a:r>
                        <a:rPr lang="ko-KR" altLang="en-US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단점을 보완하기 위해 규칙 기반 </a:t>
                      </a:r>
                      <a:r>
                        <a:rPr lang="ko-KR" altLang="en-US" sz="1600" b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필터링을</a:t>
                      </a:r>
                      <a:r>
                        <a:rPr lang="ko-KR" altLang="en-US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선정하였다</a:t>
                      </a:r>
                      <a:r>
                        <a:rPr lang="en-US" altLang="ko-KR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이용자 리서치</a:t>
                      </a:r>
                      <a:r>
                        <a:rPr lang="en-US" altLang="ko-KR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(n=94)</a:t>
                      </a:r>
                      <a:r>
                        <a:rPr lang="ko-KR" altLang="en-US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를 통해 식단</a:t>
                      </a:r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추천에 반영되어야 하는 몇 가지 변수들을 수집한 뒤</a:t>
                      </a: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이를 반영한 추천 규칙을 설정하여 전체 </a:t>
                      </a:r>
                      <a:r>
                        <a:rPr lang="ko-KR" altLang="en-US" sz="1600" b="0" baseline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로직을</a:t>
                      </a:r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구성하였다</a:t>
                      </a: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.</a:t>
                      </a:r>
                      <a:endParaRPr lang="ko-KR" altLang="en-US" sz="1600" b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 anchor="ctr">
                    <a:solidFill>
                      <a:srgbClr val="FFF2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98792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864887" y="2998979"/>
            <a:ext cx="6436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위의 </a:t>
            </a:r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3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가지 </a:t>
            </a:r>
            <a:r>
              <a:rPr lang="ko-KR" altLang="en-US" dirty="0" err="1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매커니즘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中 </a:t>
            </a:r>
            <a:r>
              <a:rPr lang="ko-KR" altLang="en-US" dirty="0" err="1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밥알짜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 </a:t>
            </a:r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App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에 적용할 </a:t>
            </a:r>
            <a:r>
              <a:rPr lang="ko-KR" altLang="en-US" u="sng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추천 </a:t>
            </a:r>
            <a:r>
              <a:rPr lang="en-US" altLang="ko-KR" u="sng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Mechanism </a:t>
            </a:r>
            <a:r>
              <a:rPr lang="ko-KR" altLang="en-US" u="sng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선정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5D2E408-CA93-4E01-942B-96CBE6E56075}"/>
              </a:ext>
            </a:extLst>
          </p:cNvPr>
          <p:cNvSpPr/>
          <p:nvPr/>
        </p:nvSpPr>
        <p:spPr>
          <a:xfrm>
            <a:off x="281142" y="178374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A27C73-0368-4EF8-8140-F6B9802998F0}"/>
              </a:ext>
            </a:extLst>
          </p:cNvPr>
          <p:cNvSpPr txBox="1"/>
          <p:nvPr/>
        </p:nvSpPr>
        <p:spPr>
          <a:xfrm>
            <a:off x="654017" y="403459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추천 </a:t>
            </a:r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Mechanism 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리서치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793395"/>
              </p:ext>
            </p:extLst>
          </p:nvPr>
        </p:nvGraphicFramePr>
        <p:xfrm>
          <a:off x="12416776" y="3553427"/>
          <a:ext cx="9606148" cy="3096228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81662">
                  <a:extLst>
                    <a:ext uri="{9D8B030D-6E8A-4147-A177-3AD203B41FA5}">
                      <a16:colId xmlns:a16="http://schemas.microsoft.com/office/drawing/2014/main" val="3678482324"/>
                    </a:ext>
                  </a:extLst>
                </a:gridCol>
                <a:gridCol w="7824486">
                  <a:extLst>
                    <a:ext uri="{9D8B030D-6E8A-4147-A177-3AD203B41FA5}">
                      <a16:colId xmlns:a16="http://schemas.microsoft.com/office/drawing/2014/main" val="2783056621"/>
                    </a:ext>
                  </a:extLst>
                </a:gridCol>
              </a:tblGrid>
              <a:tr h="10147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협업 </a:t>
                      </a:r>
                      <a:r>
                        <a:rPr lang="ko-KR" altLang="en-US" sz="1800" b="0" dirty="0" err="1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필터링</a:t>
                      </a:r>
                      <a:endParaRPr lang="en-US" altLang="ko-KR" sz="1800" b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(Collaborative</a:t>
                      </a:r>
                      <a:r>
                        <a:rPr lang="en-US" altLang="ko-KR" sz="1800" b="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Filtering)</a:t>
                      </a:r>
                      <a:endParaRPr lang="ko-KR" altLang="en-US" sz="1800" b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밥알짜</a:t>
                      </a:r>
                      <a:r>
                        <a:rPr lang="ko-KR" altLang="en-US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en-US" altLang="ko-KR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App</a:t>
                      </a:r>
                      <a:r>
                        <a:rPr lang="ko-KR" altLang="en-US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은 타 이용자의 정보와는 별개로</a:t>
                      </a:r>
                      <a:endParaRPr lang="en-US" altLang="ko-KR" sz="1600" b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각 개인의 선호도</a:t>
                      </a:r>
                      <a:r>
                        <a:rPr lang="en-US" altLang="ko-KR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,</a:t>
                      </a: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보유한 식재료</a:t>
                      </a: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, </a:t>
                      </a:r>
                      <a:r>
                        <a:rPr lang="ko-KR" altLang="en-US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과거 </a:t>
                      </a:r>
                      <a:r>
                        <a:rPr lang="en-US" altLang="ko-KR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App</a:t>
                      </a: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이용 이력</a:t>
                      </a: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(Historical Data)</a:t>
                      </a:r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등에 기반한</a:t>
                      </a:r>
                      <a:endParaRPr lang="en-US" altLang="ko-KR" sz="1600" b="0" baseline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식단을 추천해주는 것이 목표이므로</a:t>
                      </a: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협업 </a:t>
                      </a:r>
                      <a:r>
                        <a:rPr lang="ko-KR" altLang="en-US" sz="1600" b="0" baseline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필터링</a:t>
                      </a:r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방식은 적합하지 않다</a:t>
                      </a: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.</a:t>
                      </a:r>
                      <a:endParaRPr lang="ko-KR" altLang="en-US" sz="1600" b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987516"/>
                  </a:ext>
                </a:extLst>
              </a:tr>
              <a:tr h="10147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내용 기반 </a:t>
                      </a:r>
                      <a:r>
                        <a:rPr lang="ko-KR" altLang="en-US" sz="1800" b="0" dirty="0" err="1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필터링</a:t>
                      </a:r>
                      <a:endParaRPr lang="en-US" altLang="ko-KR" sz="1800" b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(Content-Based Filtering)</a:t>
                      </a:r>
                      <a:endParaRPr lang="ko-KR" altLang="en-US" sz="1800" b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아이템</a:t>
                      </a:r>
                      <a:r>
                        <a:rPr lang="en-US" altLang="ko-KR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ko-KR" altLang="en-US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프로파일 </a:t>
                      </a:r>
                      <a:r>
                        <a:rPr lang="en-US" altLang="ko-KR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  <a:sym typeface="Wingdings" panose="05000000000000000000" pitchFamily="2" charset="2"/>
                        </a:rPr>
                        <a:t>식재료</a:t>
                      </a:r>
                      <a:r>
                        <a:rPr lang="en-US" altLang="ko-KR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메뉴</a:t>
                      </a:r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속성을 반영한 식재료</a:t>
                      </a: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, </a:t>
                      </a:r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메뉴 코드를 부여</a:t>
                      </a:r>
                      <a:endParaRPr lang="en-US" altLang="ko-KR" sz="1600" b="0" baseline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이용자 프로파일 </a:t>
                      </a: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이용자는 자신의 선호도 정보를 회원가입 시 입력</a:t>
                      </a:r>
                      <a:endParaRPr lang="en-US" altLang="ko-KR" sz="1600" b="0" baseline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그러나</a:t>
                      </a: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, </a:t>
                      </a:r>
                      <a:r>
                        <a:rPr lang="ko-KR" altLang="en-US" sz="1600" b="0" baseline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밥알짜</a:t>
                      </a:r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App</a:t>
                      </a:r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의 식단 추천의 경우</a:t>
                      </a: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벡터 간 단순 코사인 거리</a:t>
                      </a:r>
                      <a:endParaRPr lang="en-US" altLang="ko-KR" sz="1600" b="0" baseline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  <a:p>
                      <a:pPr algn="l" latinLnBrk="1"/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계산으로는 도출할 수 없는</a:t>
                      </a: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복잡한 변수들을 가지기 때문에 적합하지 않다</a:t>
                      </a: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.</a:t>
                      </a:r>
                      <a:endParaRPr lang="ko-KR" altLang="en-US" sz="1600" b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588438"/>
                  </a:ext>
                </a:extLst>
              </a:tr>
              <a:tr h="10147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규칙 기반 </a:t>
                      </a:r>
                      <a:r>
                        <a:rPr lang="ko-KR" altLang="en-US" sz="1800" b="0" dirty="0" err="1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필터링</a:t>
                      </a:r>
                      <a:r>
                        <a:rPr lang="en-US" altLang="ko-KR" sz="1800" b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(Rule-Based</a:t>
                      </a:r>
                      <a:r>
                        <a:rPr lang="en-US" altLang="ko-KR" sz="1800" b="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Filtering)</a:t>
                      </a:r>
                      <a:endParaRPr lang="ko-KR" altLang="en-US" sz="1800" b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밥알짜</a:t>
                      </a:r>
                      <a:r>
                        <a:rPr lang="ko-KR" altLang="en-US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en-US" altLang="ko-KR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App</a:t>
                      </a:r>
                      <a:r>
                        <a:rPr lang="ko-KR" altLang="en-US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은 내용 기반 </a:t>
                      </a:r>
                      <a:r>
                        <a:rPr lang="ko-KR" altLang="en-US" sz="1600" b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필터링의</a:t>
                      </a:r>
                      <a:r>
                        <a:rPr lang="ko-KR" altLang="en-US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문제를 보완하기 위해 규칙 기반 </a:t>
                      </a:r>
                      <a:r>
                        <a:rPr lang="ko-KR" altLang="en-US" sz="1600" b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필터링을</a:t>
                      </a:r>
                      <a:r>
                        <a:rPr lang="ko-KR" altLang="en-US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사용하기로 한다</a:t>
                      </a:r>
                      <a:r>
                        <a:rPr lang="en-US" altLang="ko-KR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사용자 리서치</a:t>
                      </a:r>
                      <a:r>
                        <a:rPr lang="en-US" altLang="ko-KR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(n=100)</a:t>
                      </a:r>
                      <a:r>
                        <a:rPr lang="ko-KR" altLang="en-US" sz="1600" b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를 통해 식단</a:t>
                      </a:r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추천에 반영되어야 하는 몇 가지 변수들을 수집하였고</a:t>
                      </a: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,</a:t>
                      </a:r>
                    </a:p>
                    <a:p>
                      <a:pPr algn="l" latinLnBrk="1"/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이를 기반으로 한 추천 규칙을 설정하여 전체 </a:t>
                      </a:r>
                      <a:r>
                        <a:rPr lang="ko-KR" altLang="en-US" sz="1600" b="0" baseline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로직을</a:t>
                      </a:r>
                      <a:r>
                        <a:rPr lang="ko-KR" altLang="en-US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구성하였다</a:t>
                      </a:r>
                      <a:r>
                        <a:rPr lang="en-US" altLang="ko-KR" sz="1600" b="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.</a:t>
                      </a:r>
                      <a:endParaRPr lang="ko-KR" altLang="en-US" sz="1600" b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987924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194318" y="5533053"/>
            <a:ext cx="9787813" cy="1116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166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6000" y="-613457"/>
            <a:ext cx="2858947" cy="497711"/>
            <a:chOff x="9167149" y="-717630"/>
            <a:chExt cx="2858947" cy="497711"/>
          </a:xfrm>
        </p:grpSpPr>
        <p:sp>
          <p:nvSpPr>
            <p:cNvPr id="11" name="직사각형 10"/>
            <p:cNvSpPr/>
            <p:nvPr/>
          </p:nvSpPr>
          <p:spPr>
            <a:xfrm>
              <a:off x="9167149" y="-717630"/>
              <a:ext cx="497711" cy="497711"/>
            </a:xfrm>
            <a:prstGeom prst="rect">
              <a:avLst/>
            </a:prstGeom>
            <a:solidFill>
              <a:srgbClr val="FFFD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757458" y="-717630"/>
              <a:ext cx="497711" cy="497711"/>
            </a:xfrm>
            <a:prstGeom prst="rect">
              <a:avLst/>
            </a:prstGeom>
            <a:solidFill>
              <a:srgbClr val="D3E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347767" y="-717630"/>
              <a:ext cx="497711" cy="497711"/>
            </a:xfrm>
            <a:prstGeom prst="rect">
              <a:avLst/>
            </a:prstGeom>
            <a:solidFill>
              <a:srgbClr val="FF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0938076" y="-717630"/>
              <a:ext cx="497711" cy="497711"/>
            </a:xfrm>
            <a:prstGeom prst="rect">
              <a:avLst/>
            </a:prstGeom>
            <a:solidFill>
              <a:srgbClr val="FAC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528385" y="-717630"/>
              <a:ext cx="497711" cy="497711"/>
            </a:xfrm>
            <a:prstGeom prst="rect">
              <a:avLst/>
            </a:prstGeom>
            <a:solidFill>
              <a:srgbClr val="AE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65D2E408-CA93-4E01-942B-96CBE6E56075}"/>
              </a:ext>
            </a:extLst>
          </p:cNvPr>
          <p:cNvSpPr/>
          <p:nvPr/>
        </p:nvSpPr>
        <p:spPr>
          <a:xfrm>
            <a:off x="174462" y="160578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27C73-0368-4EF8-8140-F6B9802998F0}"/>
              </a:ext>
            </a:extLst>
          </p:cNvPr>
          <p:cNvSpPr txBox="1"/>
          <p:nvPr/>
        </p:nvSpPr>
        <p:spPr>
          <a:xfrm>
            <a:off x="547337" y="385663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선정한 추천 </a:t>
            </a:r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Mechanism 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적용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2441616" y="1865764"/>
            <a:ext cx="7308768" cy="4427190"/>
            <a:chOff x="2441616" y="1960357"/>
            <a:chExt cx="7308768" cy="4427190"/>
          </a:xfrm>
        </p:grpSpPr>
        <p:cxnSp>
          <p:nvCxnSpPr>
            <p:cNvPr id="21" name="직선 화살표 연결선 20"/>
            <p:cNvCxnSpPr/>
            <p:nvPr/>
          </p:nvCxnSpPr>
          <p:spPr>
            <a:xfrm>
              <a:off x="6096000" y="2707463"/>
              <a:ext cx="0" cy="533400"/>
            </a:xfrm>
            <a:prstGeom prst="straightConnector1">
              <a:avLst/>
            </a:prstGeom>
            <a:ln w="38100">
              <a:solidFill>
                <a:srgbClr val="FACE9B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>
              <a:off x="6096000" y="3910426"/>
              <a:ext cx="0" cy="533400"/>
            </a:xfrm>
            <a:prstGeom prst="straightConnector1">
              <a:avLst/>
            </a:prstGeom>
            <a:ln w="38100">
              <a:solidFill>
                <a:srgbClr val="FACE9B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6096000" y="5107041"/>
              <a:ext cx="0" cy="533400"/>
            </a:xfrm>
            <a:prstGeom prst="straightConnector1">
              <a:avLst/>
            </a:prstGeom>
            <a:ln w="38100">
              <a:solidFill>
                <a:srgbClr val="FACE9B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/>
            <p:cNvGrpSpPr/>
            <p:nvPr/>
          </p:nvGrpSpPr>
          <p:grpSpPr>
            <a:xfrm>
              <a:off x="3408261" y="1960357"/>
              <a:ext cx="6092354" cy="584775"/>
              <a:chOff x="2980427" y="1960357"/>
              <a:chExt cx="6092354" cy="584775"/>
            </a:xfrm>
          </p:grpSpPr>
          <p:sp>
            <p:nvSpPr>
              <p:cNvPr id="2" name="직사각형 1"/>
              <p:cNvSpPr/>
              <p:nvPr/>
            </p:nvSpPr>
            <p:spPr>
              <a:xfrm>
                <a:off x="5254830" y="1960357"/>
                <a:ext cx="3817951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아이템 프로파일</a:t>
                </a:r>
                <a:r>
                  <a:rPr lang="en-US" altLang="ko-KR" sz="1600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, </a:t>
                </a:r>
                <a:r>
                  <a:rPr lang="ko-KR" altLang="en-US" sz="1600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이용자 프로파일을 반영하여</a:t>
                </a:r>
                <a:endParaRPr lang="en-US" altLang="ko-KR" sz="1600" dirty="0">
                  <a:latin typeface="AppleSDGothicNeoR00" panose="02000503000000000000" pitchFamily="2" charset="-127"/>
                  <a:ea typeface="AppleSDGothicNeoR00" panose="02000503000000000000" pitchFamily="2" charset="-127"/>
                </a:endParaRPr>
              </a:p>
              <a:p>
                <a:r>
                  <a:rPr lang="ko-KR" altLang="en-US" sz="1600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메뉴 평점 데이터 최초 생성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2980427" y="1960357"/>
                <a:ext cx="20441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16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(1) </a:t>
                </a:r>
                <a:r>
                  <a:rPr lang="ko-KR" altLang="en-US" sz="16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메뉴 평점 최초 생성</a:t>
                </a:r>
                <a:endParaRPr lang="en-US" altLang="ko-KR" sz="16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2965832" y="3403192"/>
              <a:ext cx="6730033" cy="338556"/>
              <a:chOff x="2537998" y="3403192"/>
              <a:chExt cx="6730033" cy="338556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5254831" y="3403192"/>
                <a:ext cx="40132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메뉴 평점을 기반으로 한</a:t>
                </a:r>
                <a:r>
                  <a:rPr lang="en-US" altLang="ko-KR" sz="1600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 ‘</a:t>
                </a:r>
                <a:r>
                  <a:rPr lang="ko-KR" altLang="en-US" sz="1600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후보 메뉴 리스트</a:t>
                </a:r>
                <a:r>
                  <a:rPr lang="en-US" altLang="ko-KR" sz="1600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’ </a:t>
                </a:r>
                <a:r>
                  <a:rPr lang="ko-KR" altLang="en-US" sz="1600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생성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537998" y="3403194"/>
                <a:ext cx="24865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16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(2) </a:t>
                </a:r>
                <a:r>
                  <a:rPr lang="ko-KR" altLang="en-US" sz="16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후보 메뉴 점수 가감 규칙</a:t>
                </a:r>
                <a:endParaRPr lang="en-US" altLang="ko-KR" sz="16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3784966" y="4606156"/>
              <a:ext cx="5166641" cy="338554"/>
              <a:chOff x="3357132" y="4606156"/>
              <a:chExt cx="5166641" cy="338554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5254831" y="4606156"/>
                <a:ext cx="32689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위의 </a:t>
                </a:r>
                <a:r>
                  <a:rPr lang="en-US" altLang="ko-KR" sz="1600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‘</a:t>
                </a:r>
                <a:r>
                  <a:rPr lang="ko-KR" altLang="en-US" sz="1600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후보 메뉴 리스트</a:t>
                </a:r>
                <a:r>
                  <a:rPr lang="en-US" altLang="ko-KR" sz="1600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’</a:t>
                </a:r>
                <a:r>
                  <a:rPr lang="ko-KR" altLang="en-US" sz="1600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를</a:t>
                </a:r>
                <a:r>
                  <a:rPr lang="en-US" altLang="ko-KR" sz="1600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 </a:t>
                </a:r>
                <a:r>
                  <a:rPr lang="ko-KR" altLang="en-US" sz="1600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식단에 배정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357132" y="4606156"/>
                <a:ext cx="16674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16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(3) </a:t>
                </a:r>
                <a:r>
                  <a:rPr lang="ko-KR" altLang="en-US" sz="16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식단 배정 규칙</a:t>
                </a:r>
                <a:endParaRPr lang="en-US" altLang="ko-KR" sz="16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2441616" y="5802772"/>
              <a:ext cx="7308768" cy="584775"/>
              <a:chOff x="2013782" y="5802772"/>
              <a:chExt cx="7308768" cy="584775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2013782" y="5809118"/>
                <a:ext cx="30107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6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(4) </a:t>
                </a:r>
                <a:r>
                  <a:rPr lang="ko-KR" altLang="en-US" sz="16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향후 추천을 위한</a:t>
                </a:r>
                <a:r>
                  <a:rPr lang="en-US" altLang="ko-KR" sz="16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 </a:t>
                </a:r>
                <a:r>
                  <a:rPr lang="ko-KR" altLang="en-US" sz="16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데이터 갱신</a:t>
                </a:r>
                <a:endParaRPr lang="en-US" altLang="ko-KR" sz="16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5254831" y="5802772"/>
                <a:ext cx="406771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600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이용자의 </a:t>
                </a:r>
                <a:r>
                  <a:rPr lang="en-US" altLang="ko-KR" sz="1600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Action</a:t>
                </a:r>
                <a:r>
                  <a:rPr lang="ko-KR" altLang="en-US" sz="1600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에 따라</a:t>
                </a:r>
                <a:r>
                  <a:rPr lang="en-US" altLang="ko-KR" sz="1600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 </a:t>
                </a:r>
                <a:r>
                  <a:rPr lang="ko-KR" altLang="en-US" sz="1600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향후 추천에</a:t>
                </a:r>
                <a:r>
                  <a:rPr lang="en-US" altLang="ko-KR" sz="1600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 </a:t>
                </a:r>
                <a:r>
                  <a:rPr lang="ko-KR" altLang="en-US" sz="1600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영향을 미칠</a:t>
                </a:r>
                <a:r>
                  <a:rPr lang="en-US" altLang="ko-KR" sz="1600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 </a:t>
                </a:r>
                <a:r>
                  <a:rPr lang="ko-KR" altLang="en-US" sz="1600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관련 데이터들을 갱신</a:t>
                </a:r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4246777" y="847941"/>
            <a:ext cx="369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[ Rule Based Filtering 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방식을 적용한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식단 추천 </a:t>
            </a:r>
            <a:r>
              <a:rPr lang="ko-KR" altLang="en-US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로직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프로세스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단계 </a:t>
            </a:r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]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026" name="Picture 2" descr="contents based content profil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608" y="-2094569"/>
            <a:ext cx="37338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480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6000" y="-613457"/>
            <a:ext cx="2858947" cy="497711"/>
            <a:chOff x="9167149" y="-717630"/>
            <a:chExt cx="2858947" cy="497711"/>
          </a:xfrm>
        </p:grpSpPr>
        <p:sp>
          <p:nvSpPr>
            <p:cNvPr id="11" name="직사각형 10"/>
            <p:cNvSpPr/>
            <p:nvPr/>
          </p:nvSpPr>
          <p:spPr>
            <a:xfrm>
              <a:off x="9167149" y="-717630"/>
              <a:ext cx="497711" cy="497711"/>
            </a:xfrm>
            <a:prstGeom prst="rect">
              <a:avLst/>
            </a:prstGeom>
            <a:solidFill>
              <a:srgbClr val="FFFD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757458" y="-717630"/>
              <a:ext cx="497711" cy="497711"/>
            </a:xfrm>
            <a:prstGeom prst="rect">
              <a:avLst/>
            </a:prstGeom>
            <a:solidFill>
              <a:srgbClr val="D3E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347767" y="-717630"/>
              <a:ext cx="497711" cy="497711"/>
            </a:xfrm>
            <a:prstGeom prst="rect">
              <a:avLst/>
            </a:prstGeom>
            <a:solidFill>
              <a:srgbClr val="FF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0938076" y="-717630"/>
              <a:ext cx="497711" cy="497711"/>
            </a:xfrm>
            <a:prstGeom prst="rect">
              <a:avLst/>
            </a:prstGeom>
            <a:solidFill>
              <a:srgbClr val="FAC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528385" y="-717630"/>
              <a:ext cx="497711" cy="497711"/>
            </a:xfrm>
            <a:prstGeom prst="rect">
              <a:avLst/>
            </a:prstGeom>
            <a:solidFill>
              <a:srgbClr val="AE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65D2E408-CA93-4E01-942B-96CBE6E56075}"/>
              </a:ext>
            </a:extLst>
          </p:cNvPr>
          <p:cNvSpPr/>
          <p:nvPr/>
        </p:nvSpPr>
        <p:spPr>
          <a:xfrm>
            <a:off x="174462" y="160578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27C73-0368-4EF8-8140-F6B9802998F0}"/>
              </a:ext>
            </a:extLst>
          </p:cNvPr>
          <p:cNvSpPr txBox="1"/>
          <p:nvPr/>
        </p:nvSpPr>
        <p:spPr>
          <a:xfrm>
            <a:off x="547337" y="385663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(1) 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메뉴 평점 최초 생성 </a:t>
            </a:r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아이템 프로파일</a:t>
            </a:r>
          </a:p>
        </p:txBody>
      </p:sp>
      <p:pic>
        <p:nvPicPr>
          <p:cNvPr id="1026" name="Picture 2" descr="contents based content profil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608" y="-2094569"/>
            <a:ext cx="37338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55" y="1073026"/>
            <a:ext cx="6389553" cy="5523716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0064" y="1073026"/>
            <a:ext cx="1829272" cy="4935583"/>
          </a:xfrm>
          <a:prstGeom prst="rect">
            <a:avLst/>
          </a:prstGeom>
        </p:spPr>
      </p:pic>
      <p:cxnSp>
        <p:nvCxnSpPr>
          <p:cNvPr id="87" name="직선 화살표 연결선 86"/>
          <p:cNvCxnSpPr/>
          <p:nvPr/>
        </p:nvCxnSpPr>
        <p:spPr>
          <a:xfrm rot="16200000">
            <a:off x="7151942" y="3162301"/>
            <a:ext cx="0" cy="533400"/>
          </a:xfrm>
          <a:prstGeom prst="straightConnector1">
            <a:avLst/>
          </a:prstGeom>
          <a:ln w="38100">
            <a:solidFill>
              <a:srgbClr val="FACE9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908" y="1135170"/>
            <a:ext cx="2264156" cy="493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75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476" y="1073026"/>
            <a:ext cx="2264156" cy="4935583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-6000" y="-613457"/>
            <a:ext cx="2858947" cy="497711"/>
            <a:chOff x="9167149" y="-717630"/>
            <a:chExt cx="2858947" cy="497711"/>
          </a:xfrm>
        </p:grpSpPr>
        <p:sp>
          <p:nvSpPr>
            <p:cNvPr id="11" name="직사각형 10"/>
            <p:cNvSpPr/>
            <p:nvPr/>
          </p:nvSpPr>
          <p:spPr>
            <a:xfrm>
              <a:off x="9167149" y="-717630"/>
              <a:ext cx="497711" cy="497711"/>
            </a:xfrm>
            <a:prstGeom prst="rect">
              <a:avLst/>
            </a:prstGeom>
            <a:solidFill>
              <a:srgbClr val="FFFD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757458" y="-717630"/>
              <a:ext cx="497711" cy="497711"/>
            </a:xfrm>
            <a:prstGeom prst="rect">
              <a:avLst/>
            </a:prstGeom>
            <a:solidFill>
              <a:srgbClr val="D3E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347767" y="-717630"/>
              <a:ext cx="497711" cy="497711"/>
            </a:xfrm>
            <a:prstGeom prst="rect">
              <a:avLst/>
            </a:prstGeom>
            <a:solidFill>
              <a:srgbClr val="FF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0938076" y="-717630"/>
              <a:ext cx="497711" cy="497711"/>
            </a:xfrm>
            <a:prstGeom prst="rect">
              <a:avLst/>
            </a:prstGeom>
            <a:solidFill>
              <a:srgbClr val="FAC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528385" y="-717630"/>
              <a:ext cx="497711" cy="497711"/>
            </a:xfrm>
            <a:prstGeom prst="rect">
              <a:avLst/>
            </a:prstGeom>
            <a:solidFill>
              <a:srgbClr val="AE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65D2E408-CA93-4E01-942B-96CBE6E56075}"/>
              </a:ext>
            </a:extLst>
          </p:cNvPr>
          <p:cNvSpPr/>
          <p:nvPr/>
        </p:nvSpPr>
        <p:spPr>
          <a:xfrm>
            <a:off x="174462" y="160578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27C73-0368-4EF8-8140-F6B9802998F0}"/>
              </a:ext>
            </a:extLst>
          </p:cNvPr>
          <p:cNvSpPr txBox="1"/>
          <p:nvPr/>
        </p:nvSpPr>
        <p:spPr>
          <a:xfrm>
            <a:off x="547337" y="385663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(1) 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메뉴 평점 최초 생성 </a:t>
            </a:r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아이템 프로파일</a:t>
            </a:r>
          </a:p>
        </p:txBody>
      </p:sp>
      <p:pic>
        <p:nvPicPr>
          <p:cNvPr id="1026" name="Picture 2" descr="contents based content profil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608" y="-2094569"/>
            <a:ext cx="37338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55" y="1073026"/>
            <a:ext cx="6389553" cy="5523716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0064" y="1073026"/>
            <a:ext cx="1829272" cy="4935583"/>
          </a:xfrm>
          <a:prstGeom prst="rect">
            <a:avLst/>
          </a:prstGeom>
        </p:spPr>
      </p:pic>
      <p:cxnSp>
        <p:nvCxnSpPr>
          <p:cNvPr id="87" name="직선 화살표 연결선 86"/>
          <p:cNvCxnSpPr/>
          <p:nvPr/>
        </p:nvCxnSpPr>
        <p:spPr>
          <a:xfrm rot="16200000">
            <a:off x="7151942" y="3162301"/>
            <a:ext cx="0" cy="533400"/>
          </a:xfrm>
          <a:prstGeom prst="straightConnector1">
            <a:avLst/>
          </a:prstGeom>
          <a:ln w="38100">
            <a:solidFill>
              <a:srgbClr val="FACE9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-6000" y="0"/>
            <a:ext cx="12198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423473" y="3269980"/>
            <a:ext cx="369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사전에 식재료 분류와 메뉴 분류를 통해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99459" y="326998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식재료 코드 및 메뉴 코드를 부여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154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6000" y="-613457"/>
            <a:ext cx="2858947" cy="497711"/>
            <a:chOff x="9167149" y="-717630"/>
            <a:chExt cx="2858947" cy="497711"/>
          </a:xfrm>
        </p:grpSpPr>
        <p:sp>
          <p:nvSpPr>
            <p:cNvPr id="11" name="직사각형 10"/>
            <p:cNvSpPr/>
            <p:nvPr/>
          </p:nvSpPr>
          <p:spPr>
            <a:xfrm>
              <a:off x="9167149" y="-717630"/>
              <a:ext cx="497711" cy="497711"/>
            </a:xfrm>
            <a:prstGeom prst="rect">
              <a:avLst/>
            </a:prstGeom>
            <a:solidFill>
              <a:srgbClr val="FFFD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757458" y="-717630"/>
              <a:ext cx="497711" cy="497711"/>
            </a:xfrm>
            <a:prstGeom prst="rect">
              <a:avLst/>
            </a:prstGeom>
            <a:solidFill>
              <a:srgbClr val="D3E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347767" y="-717630"/>
              <a:ext cx="497711" cy="497711"/>
            </a:xfrm>
            <a:prstGeom prst="rect">
              <a:avLst/>
            </a:prstGeom>
            <a:solidFill>
              <a:srgbClr val="FF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0938076" y="-717630"/>
              <a:ext cx="497711" cy="497711"/>
            </a:xfrm>
            <a:prstGeom prst="rect">
              <a:avLst/>
            </a:prstGeom>
            <a:solidFill>
              <a:srgbClr val="FAC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528385" y="-717630"/>
              <a:ext cx="497711" cy="497711"/>
            </a:xfrm>
            <a:prstGeom prst="rect">
              <a:avLst/>
            </a:prstGeom>
            <a:solidFill>
              <a:srgbClr val="AE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65D2E408-CA93-4E01-942B-96CBE6E56075}"/>
              </a:ext>
            </a:extLst>
          </p:cNvPr>
          <p:cNvSpPr/>
          <p:nvPr/>
        </p:nvSpPr>
        <p:spPr>
          <a:xfrm>
            <a:off x="174462" y="160578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27C73-0368-4EF8-8140-F6B9802998F0}"/>
              </a:ext>
            </a:extLst>
          </p:cNvPr>
          <p:cNvSpPr txBox="1"/>
          <p:nvPr/>
        </p:nvSpPr>
        <p:spPr>
          <a:xfrm>
            <a:off x="547337" y="385663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(1) 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메뉴 평점 최초 생성 </a:t>
            </a:r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이용자 프로파일</a:t>
            </a:r>
          </a:p>
        </p:txBody>
      </p:sp>
      <p:pic>
        <p:nvPicPr>
          <p:cNvPr id="1026" name="Picture 2" descr="contents based content profil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608" y="-2094569"/>
            <a:ext cx="37338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95" y="1124265"/>
            <a:ext cx="11541410" cy="20909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3381375" y="3438525"/>
            <a:ext cx="54292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40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6000" y="-613457"/>
            <a:ext cx="2858947" cy="497711"/>
            <a:chOff x="9167149" y="-717630"/>
            <a:chExt cx="2858947" cy="497711"/>
          </a:xfrm>
        </p:grpSpPr>
        <p:sp>
          <p:nvSpPr>
            <p:cNvPr id="11" name="직사각형 10"/>
            <p:cNvSpPr/>
            <p:nvPr/>
          </p:nvSpPr>
          <p:spPr>
            <a:xfrm>
              <a:off x="9167149" y="-717630"/>
              <a:ext cx="497711" cy="497711"/>
            </a:xfrm>
            <a:prstGeom prst="rect">
              <a:avLst/>
            </a:prstGeom>
            <a:solidFill>
              <a:srgbClr val="FFFD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757458" y="-717630"/>
              <a:ext cx="497711" cy="497711"/>
            </a:xfrm>
            <a:prstGeom prst="rect">
              <a:avLst/>
            </a:prstGeom>
            <a:solidFill>
              <a:srgbClr val="D3E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347767" y="-717630"/>
              <a:ext cx="497711" cy="497711"/>
            </a:xfrm>
            <a:prstGeom prst="rect">
              <a:avLst/>
            </a:prstGeom>
            <a:solidFill>
              <a:srgbClr val="FF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0938076" y="-717630"/>
              <a:ext cx="497711" cy="497711"/>
            </a:xfrm>
            <a:prstGeom prst="rect">
              <a:avLst/>
            </a:prstGeom>
            <a:solidFill>
              <a:srgbClr val="FAC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528385" y="-717630"/>
              <a:ext cx="497711" cy="497711"/>
            </a:xfrm>
            <a:prstGeom prst="rect">
              <a:avLst/>
            </a:prstGeom>
            <a:solidFill>
              <a:srgbClr val="AE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65D2E408-CA93-4E01-942B-96CBE6E56075}"/>
              </a:ext>
            </a:extLst>
          </p:cNvPr>
          <p:cNvSpPr/>
          <p:nvPr/>
        </p:nvSpPr>
        <p:spPr>
          <a:xfrm>
            <a:off x="174462" y="160578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27C73-0368-4EF8-8140-F6B9802998F0}"/>
              </a:ext>
            </a:extLst>
          </p:cNvPr>
          <p:cNvSpPr txBox="1"/>
          <p:nvPr/>
        </p:nvSpPr>
        <p:spPr>
          <a:xfrm>
            <a:off x="547337" y="385663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(1) 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메뉴 평점 최초 생성 </a:t>
            </a:r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– 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이용자 프로파일</a:t>
            </a:r>
          </a:p>
        </p:txBody>
      </p:sp>
      <p:pic>
        <p:nvPicPr>
          <p:cNvPr id="1026" name="Picture 2" descr="contents based content profil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608" y="-2094569"/>
            <a:ext cx="37338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95" y="1124265"/>
            <a:ext cx="11541410" cy="20909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3381375" y="3438525"/>
            <a:ext cx="5429250" cy="311467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-6001" y="0"/>
            <a:ext cx="12198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153890" y="1431099"/>
            <a:ext cx="18549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못 먹는 식재료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국가별 선호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식재료별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선호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조리법별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선호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난이도별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선호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72516" y="1985097"/>
            <a:ext cx="210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회원가입 시 이용자는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왼쪽 중괄호 4"/>
          <p:cNvSpPr/>
          <p:nvPr/>
        </p:nvSpPr>
        <p:spPr>
          <a:xfrm>
            <a:off x="4429679" y="1431099"/>
            <a:ext cx="410528" cy="1477328"/>
          </a:xfrm>
          <a:prstGeom prst="leftBrace">
            <a:avLst>
              <a:gd name="adj1" fmla="val 32463"/>
              <a:gd name="adj2" fmla="val 50000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왼쪽 중괄호 22"/>
          <p:cNvSpPr/>
          <p:nvPr/>
        </p:nvSpPr>
        <p:spPr>
          <a:xfrm flipH="1">
            <a:off x="7322568" y="1431099"/>
            <a:ext cx="410528" cy="1477328"/>
          </a:xfrm>
          <a:prstGeom prst="leftBrace">
            <a:avLst>
              <a:gd name="adj1" fmla="val 32463"/>
              <a:gd name="adj2" fmla="val 50000"/>
            </a:avLst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187149" y="1846597"/>
            <a:ext cx="21098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이용자 선호도 정보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입력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795617" y="4867846"/>
            <a:ext cx="25715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이용자는 자신이 보유한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이용자 보유 식재료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를 등록</a:t>
            </a:r>
            <a:endParaRPr lang="en-US" altLang="ko-KR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05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6000" y="-613457"/>
            <a:ext cx="2858947" cy="497711"/>
            <a:chOff x="9167149" y="-717630"/>
            <a:chExt cx="2858947" cy="497711"/>
          </a:xfrm>
        </p:grpSpPr>
        <p:sp>
          <p:nvSpPr>
            <p:cNvPr id="11" name="직사각형 10"/>
            <p:cNvSpPr/>
            <p:nvPr/>
          </p:nvSpPr>
          <p:spPr>
            <a:xfrm>
              <a:off x="9167149" y="-717630"/>
              <a:ext cx="497711" cy="497711"/>
            </a:xfrm>
            <a:prstGeom prst="rect">
              <a:avLst/>
            </a:prstGeom>
            <a:solidFill>
              <a:srgbClr val="FFFD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757458" y="-717630"/>
              <a:ext cx="497711" cy="497711"/>
            </a:xfrm>
            <a:prstGeom prst="rect">
              <a:avLst/>
            </a:prstGeom>
            <a:solidFill>
              <a:srgbClr val="D3E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347767" y="-717630"/>
              <a:ext cx="497711" cy="497711"/>
            </a:xfrm>
            <a:prstGeom prst="rect">
              <a:avLst/>
            </a:prstGeom>
            <a:solidFill>
              <a:srgbClr val="FF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0938076" y="-717630"/>
              <a:ext cx="497711" cy="497711"/>
            </a:xfrm>
            <a:prstGeom prst="rect">
              <a:avLst/>
            </a:prstGeom>
            <a:solidFill>
              <a:srgbClr val="FAC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528385" y="-717630"/>
              <a:ext cx="497711" cy="497711"/>
            </a:xfrm>
            <a:prstGeom prst="rect">
              <a:avLst/>
            </a:prstGeom>
            <a:solidFill>
              <a:srgbClr val="AE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65D2E408-CA93-4E01-942B-96CBE6E56075}"/>
              </a:ext>
            </a:extLst>
          </p:cNvPr>
          <p:cNvSpPr/>
          <p:nvPr/>
        </p:nvSpPr>
        <p:spPr>
          <a:xfrm>
            <a:off x="174462" y="160578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27C73-0368-4EF8-8140-F6B9802998F0}"/>
              </a:ext>
            </a:extLst>
          </p:cNvPr>
          <p:cNvSpPr txBox="1"/>
          <p:nvPr/>
        </p:nvSpPr>
        <p:spPr>
          <a:xfrm>
            <a:off x="547337" y="385663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(1) 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메뉴 평점 최초 생성</a:t>
            </a:r>
          </a:p>
        </p:txBody>
      </p:sp>
      <p:pic>
        <p:nvPicPr>
          <p:cNvPr id="1026" name="Picture 2" descr="contents based content profil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608" y="-2094569"/>
            <a:ext cx="37338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그룹 79"/>
          <p:cNvGrpSpPr/>
          <p:nvPr/>
        </p:nvGrpSpPr>
        <p:grpSpPr>
          <a:xfrm>
            <a:off x="491711" y="7616506"/>
            <a:ext cx="10152306" cy="945880"/>
            <a:chOff x="1019847" y="1351000"/>
            <a:chExt cx="10152306" cy="945880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4201510" y="1418370"/>
              <a:ext cx="3738530" cy="235169"/>
            </a:xfrm>
            <a:prstGeom prst="roundRect">
              <a:avLst>
                <a:gd name="adj" fmla="val 48846"/>
              </a:avLst>
            </a:prstGeom>
            <a:solidFill>
              <a:srgbClr val="FF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16821" y="1403131"/>
              <a:ext cx="63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1019847" y="1351000"/>
              <a:ext cx="10152306" cy="945880"/>
              <a:chOff x="988162" y="1233854"/>
              <a:chExt cx="10152306" cy="945880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2735603" y="1256404"/>
                <a:ext cx="840486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이 추천 방식은 사용자의 선호와 요구</a:t>
                </a:r>
                <a:r>
                  <a:rPr lang="en-US" altLang="ko-KR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(needs)</a:t>
                </a:r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에 대한 추론을 기반으로 한 제품을 제안한다</a:t>
                </a:r>
                <a:r>
                  <a:rPr lang="en-US" altLang="ko-KR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.</a:t>
                </a:r>
              </a:p>
              <a:p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이 지식</a:t>
                </a:r>
                <a:r>
                  <a:rPr lang="en-US" altLang="ko-KR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(knowledge)</a:t>
                </a:r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는 때때로 얼마나 특정한 제품 특징이 사용자의 요구를 충족시키는 지에</a:t>
                </a:r>
                <a:endParaRPr lang="en-US" altLang="ko-KR" dirty="0">
                  <a:latin typeface="AppleSDGothicNeoR00" panose="02000503000000000000" pitchFamily="2" charset="-127"/>
                  <a:ea typeface="AppleSDGothicNeoR00" panose="02000503000000000000" pitchFamily="2" charset="-127"/>
                </a:endParaRPr>
              </a:p>
              <a:p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대한 뚜렷한 기능적</a:t>
                </a:r>
                <a:r>
                  <a:rPr lang="en-US" altLang="ko-KR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(functional) </a:t>
                </a:r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지식을 포함한다</a:t>
                </a:r>
                <a:r>
                  <a:rPr lang="en-US" altLang="ko-KR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.</a:t>
                </a:r>
                <a:endParaRPr lang="ko-KR" altLang="en-US" dirty="0">
                  <a:latin typeface="AppleSDGothicNeoR00" panose="02000503000000000000" pitchFamily="2" charset="-127"/>
                  <a:ea typeface="AppleSDGothicNeoR00" panose="02000503000000000000" pitchFamily="2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88162" y="1233854"/>
                <a:ext cx="144302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Rule Based</a:t>
                </a:r>
              </a:p>
              <a:p>
                <a:pPr algn="r"/>
                <a:r>
                  <a:rPr lang="en-US" altLang="ko-KR" sz="2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Filtering</a:t>
                </a:r>
                <a:endParaRPr lang="ko-KR" altLang="en-US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96212"/>
              </p:ext>
            </p:extLst>
          </p:nvPr>
        </p:nvGraphicFramePr>
        <p:xfrm>
          <a:off x="646894" y="2009870"/>
          <a:ext cx="5689898" cy="360727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844949">
                  <a:extLst>
                    <a:ext uri="{9D8B030D-6E8A-4147-A177-3AD203B41FA5}">
                      <a16:colId xmlns:a16="http://schemas.microsoft.com/office/drawing/2014/main" val="1564146863"/>
                    </a:ext>
                  </a:extLst>
                </a:gridCol>
                <a:gridCol w="2844949">
                  <a:extLst>
                    <a:ext uri="{9D8B030D-6E8A-4147-A177-3AD203B41FA5}">
                      <a16:colId xmlns:a16="http://schemas.microsoft.com/office/drawing/2014/main" val="687090315"/>
                    </a:ext>
                  </a:extLst>
                </a:gridCol>
              </a:tblGrid>
              <a:tr h="4277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규칙</a:t>
                      </a:r>
                    </a:p>
                  </a:txBody>
                  <a:tcPr marL="82775" marR="82775" marT="41388" marB="41388"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점수 가감</a:t>
                      </a:r>
                    </a:p>
                  </a:txBody>
                  <a:tcPr marL="82775" marR="82775" marT="41388" marB="41388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84982"/>
                  </a:ext>
                </a:extLst>
              </a:tr>
              <a:tr h="402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주재료</a:t>
                      </a:r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/</a:t>
                      </a:r>
                      <a:r>
                        <a:rPr lang="ko-KR" altLang="en-US" sz="1600" b="0" spc="-100" baseline="0" dirty="0" err="1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부재료에</a:t>
                      </a: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 못 먹는 식재료 포함</a:t>
                      </a:r>
                    </a:p>
                  </a:txBody>
                  <a:tcPr marL="82775" marR="82775" marT="41388" marB="41388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spc="-100" baseline="0" dirty="0">
                          <a:solidFill>
                            <a:srgbClr val="FF0000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-999</a:t>
                      </a:r>
                      <a:endParaRPr lang="ko-KR" altLang="en-US" sz="1600" b="0" spc="-100" baseline="0" dirty="0">
                        <a:solidFill>
                          <a:srgbClr val="FF0000"/>
                        </a:solidFill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 marL="82775" marR="82775" marT="41388" marB="41388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083639"/>
                  </a:ext>
                </a:extLst>
              </a:tr>
              <a:tr h="6833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메뉴 코드에 해당 국가를 포함</a:t>
                      </a:r>
                    </a:p>
                  </a:txBody>
                  <a:tcPr marL="82775" marR="82775" marT="41388" marB="41388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00" baseline="0" dirty="0">
                          <a:solidFill>
                            <a:srgbClr val="0070C0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+ </a:t>
                      </a:r>
                      <a:r>
                        <a:rPr lang="ko-KR" altLang="en-US" sz="1600" b="0" spc="-100" baseline="0" dirty="0">
                          <a:solidFill>
                            <a:srgbClr val="0070C0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이용자가 부여한</a:t>
                      </a:r>
                      <a:endParaRPr lang="en-US" altLang="ko-KR" sz="1600" b="0" spc="-100" baseline="0" dirty="0">
                        <a:solidFill>
                          <a:srgbClr val="0070C0"/>
                        </a:solidFill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00" baseline="0" dirty="0">
                          <a:solidFill>
                            <a:srgbClr val="0070C0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국가별 선호 점수 </a:t>
                      </a:r>
                      <a:r>
                        <a:rPr lang="en-US" altLang="ko-KR" sz="1600" b="0" spc="-100" baseline="0" dirty="0">
                          <a:solidFill>
                            <a:srgbClr val="0070C0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(-2~2</a:t>
                      </a:r>
                      <a:r>
                        <a:rPr lang="ko-KR" altLang="en-US" sz="1600" b="0" spc="-100" baseline="0" dirty="0">
                          <a:solidFill>
                            <a:srgbClr val="0070C0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점</a:t>
                      </a:r>
                      <a:r>
                        <a:rPr lang="en-US" altLang="ko-KR" sz="1600" b="0" spc="-100" baseline="0" dirty="0">
                          <a:solidFill>
                            <a:srgbClr val="0070C0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) * 0.1</a:t>
                      </a:r>
                      <a:endParaRPr lang="ko-KR" altLang="en-US" sz="1600" b="0" spc="-100" baseline="0" dirty="0">
                        <a:solidFill>
                          <a:srgbClr val="0070C0"/>
                        </a:solidFill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 marL="82775" marR="82775" marT="41388" marB="41388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51661"/>
                  </a:ext>
                </a:extLst>
              </a:tr>
              <a:tr h="1121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메뉴 코드에 해당 식재료를 포함</a:t>
                      </a:r>
                    </a:p>
                  </a:txBody>
                  <a:tcPr marL="82775" marR="82775" marT="41388" marB="41388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spc="-100" baseline="0" dirty="0">
                          <a:solidFill>
                            <a:srgbClr val="0070C0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+ </a:t>
                      </a:r>
                      <a:r>
                        <a:rPr lang="ko-KR" altLang="en-US" sz="1600" b="0" spc="-100" baseline="0" dirty="0">
                          <a:solidFill>
                            <a:srgbClr val="0070C0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이용자가 부여한</a:t>
                      </a:r>
                      <a:endParaRPr lang="en-US" altLang="ko-KR" sz="1600" b="0" spc="-100" baseline="0" dirty="0">
                        <a:solidFill>
                          <a:srgbClr val="0070C0"/>
                        </a:solidFill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b="0" spc="-100" baseline="0" dirty="0" err="1">
                          <a:solidFill>
                            <a:srgbClr val="0070C0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식재료별</a:t>
                      </a:r>
                      <a:r>
                        <a:rPr lang="ko-KR" altLang="en-US" sz="1600" b="0" spc="-100" baseline="0" dirty="0">
                          <a:solidFill>
                            <a:srgbClr val="0070C0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 선호 점수 </a:t>
                      </a:r>
                      <a:r>
                        <a:rPr lang="en-US" altLang="ko-KR" sz="1600" b="0" spc="-100" baseline="0" dirty="0">
                          <a:solidFill>
                            <a:srgbClr val="0070C0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(-2~2</a:t>
                      </a:r>
                      <a:r>
                        <a:rPr lang="ko-KR" altLang="en-US" sz="1600" b="0" spc="-100" baseline="0" dirty="0">
                          <a:solidFill>
                            <a:srgbClr val="0070C0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점</a:t>
                      </a:r>
                      <a:r>
                        <a:rPr lang="en-US" altLang="ko-KR" sz="1600" b="0" spc="-100" baseline="0" dirty="0">
                          <a:solidFill>
                            <a:srgbClr val="0070C0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) * 0.1</a:t>
                      </a:r>
                      <a:br>
                        <a:rPr lang="en-US" altLang="ko-KR" sz="1600" b="0" spc="-100" baseline="0" dirty="0">
                          <a:solidFill>
                            <a:srgbClr val="0070C0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</a:br>
                      <a:r>
                        <a:rPr lang="en-US" altLang="ko-KR" sz="1200" b="0" spc="-100" baseline="0" dirty="0">
                          <a:solidFill>
                            <a:srgbClr val="0070C0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*</a:t>
                      </a:r>
                      <a:r>
                        <a:rPr lang="ko-KR" altLang="en-US" sz="1200" b="0" spc="-100" baseline="0" dirty="0">
                          <a:solidFill>
                            <a:srgbClr val="0070C0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주재료가 여러 가지일 경우 중복해서 가점</a:t>
                      </a:r>
                      <a:r>
                        <a:rPr lang="en-US" altLang="ko-KR" sz="1200" b="0" spc="-100" baseline="0" dirty="0">
                          <a:solidFill>
                            <a:srgbClr val="0070C0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1200" b="0" spc="-100" baseline="0" dirty="0">
                          <a:solidFill>
                            <a:srgbClr val="0070C0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최대 </a:t>
                      </a:r>
                      <a:r>
                        <a:rPr lang="en-US" altLang="ko-KR" sz="1200" b="0" spc="-100" baseline="0" dirty="0">
                          <a:solidFill>
                            <a:srgbClr val="0070C0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0.4</a:t>
                      </a:r>
                      <a:r>
                        <a:rPr lang="ko-KR" altLang="en-US" sz="1200" b="0" spc="-100" baseline="0" dirty="0">
                          <a:solidFill>
                            <a:srgbClr val="0070C0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점</a:t>
                      </a:r>
                    </a:p>
                  </a:txBody>
                  <a:tcPr marL="82775" marR="82775" marT="41388" marB="41388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91981"/>
                  </a:ext>
                </a:extLst>
              </a:tr>
              <a:tr h="402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이용자가 선택한 선호 조리법과 일치</a:t>
                      </a:r>
                      <a:endParaRPr lang="en-US" altLang="ko-KR" sz="1600" b="0" spc="-100" baseline="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 marL="82775" marR="82775" marT="41388" marB="41388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spc="-100" baseline="0" dirty="0">
                          <a:solidFill>
                            <a:srgbClr val="0070C0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+0.1</a:t>
                      </a:r>
                      <a:endParaRPr lang="ko-KR" altLang="en-US" sz="1600" b="0" spc="-100" baseline="0" dirty="0">
                        <a:solidFill>
                          <a:srgbClr val="0070C0"/>
                        </a:solidFill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 marL="82775" marR="82775" marT="41388" marB="41388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04871"/>
                  </a:ext>
                </a:extLst>
              </a:tr>
              <a:tr h="402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이용자가 선택한 요리 실력</a:t>
                      </a:r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(</a:t>
                      </a: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상</a:t>
                      </a:r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/</a:t>
                      </a: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중</a:t>
                      </a:r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/</a:t>
                      </a: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하</a:t>
                      </a:r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)</a:t>
                      </a: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을 초과하는 단계</a:t>
                      </a:r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 </a:t>
                      </a:r>
                    </a:p>
                  </a:txBody>
                  <a:tcPr marL="82775" marR="82775" marT="41388" marB="41388"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spc="-100" baseline="0" dirty="0">
                          <a:solidFill>
                            <a:srgbClr val="FF0000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-10</a:t>
                      </a:r>
                      <a:endParaRPr lang="ko-KR" altLang="en-US" sz="1600" b="0" spc="-100" baseline="0" dirty="0">
                        <a:solidFill>
                          <a:srgbClr val="FF0000"/>
                        </a:solidFill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 marL="82775" marR="82775" marT="41388" marB="41388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982566"/>
                  </a:ext>
                </a:extLst>
              </a:tr>
            </a:tbl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570952" y="5677837"/>
            <a:ext cx="561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메뉴점수 리스트로부터 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Copy, 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기본 점수 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1.0 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씩</a:t>
            </a:r>
            <a:r>
              <a:rPr lang="en-US" altLang="ko-KR" spc="-100" dirty="0">
                <a:solidFill>
                  <a:schemeClr val="bg1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pc="-100" dirty="0">
                <a:solidFill>
                  <a:schemeClr val="bg1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부여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631251"/>
              </p:ext>
            </p:extLst>
          </p:nvPr>
        </p:nvGraphicFramePr>
        <p:xfrm>
          <a:off x="7461424" y="1318883"/>
          <a:ext cx="4047404" cy="482092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023702">
                  <a:extLst>
                    <a:ext uri="{9D8B030D-6E8A-4147-A177-3AD203B41FA5}">
                      <a16:colId xmlns:a16="http://schemas.microsoft.com/office/drawing/2014/main" val="1104604009"/>
                    </a:ext>
                  </a:extLst>
                </a:gridCol>
                <a:gridCol w="2023702">
                  <a:extLst>
                    <a:ext uri="{9D8B030D-6E8A-4147-A177-3AD203B41FA5}">
                      <a16:colId xmlns:a16="http://schemas.microsoft.com/office/drawing/2014/main" val="3576064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메뉴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AppleSDGothicNeoEB00" panose="02000503000000000000" pitchFamily="2" charset="-127"/>
                          <a:ea typeface="AppleSDGothicNeoEB00" panose="02000503000000000000" pitchFamily="2" charset="-127"/>
                        </a:rPr>
                        <a:t>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421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갈치조림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6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찜닭</a:t>
                      </a:r>
                      <a:endParaRPr lang="en-US" altLang="ko-KR" sz="160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300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닭볶음탕</a:t>
                      </a:r>
                      <a:endParaRPr lang="ko-KR" altLang="en-US" sz="160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538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소갈비찜</a:t>
                      </a:r>
                      <a:endParaRPr lang="ko-KR" altLang="en-US" sz="160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958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고등어무조림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42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돼지갈비찜</a:t>
                      </a:r>
                      <a:endParaRPr lang="ko-KR" altLang="en-US" sz="160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239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삼겹살수육</a:t>
                      </a:r>
                      <a:endParaRPr lang="ko-KR" altLang="en-US" sz="160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82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치즈계란말이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65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해물파전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430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차돌부추말이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01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참치샐러드비빔밥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4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쭈꾸미칼국수</a:t>
                      </a:r>
                      <a:endParaRPr lang="ko-KR" altLang="en-US" sz="160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5126"/>
                  </a:ext>
                </a:extLst>
              </a:tr>
            </a:tbl>
          </a:graphicData>
        </a:graphic>
      </p:graphicFrame>
      <p:cxnSp>
        <p:nvCxnSpPr>
          <p:cNvPr id="20" name="직선 화살표 연결선 19"/>
          <p:cNvCxnSpPr/>
          <p:nvPr/>
        </p:nvCxnSpPr>
        <p:spPr>
          <a:xfrm rot="16200000">
            <a:off x="6899108" y="3611443"/>
            <a:ext cx="0" cy="533400"/>
          </a:xfrm>
          <a:prstGeom prst="straightConnector1">
            <a:avLst/>
          </a:prstGeom>
          <a:ln w="38100">
            <a:solidFill>
              <a:srgbClr val="FACE9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527638" y="842573"/>
            <a:ext cx="1914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[ </a:t>
            </a:r>
            <a:r>
              <a:rPr lang="ko-KR" altLang="en-US" sz="2000" spc="-1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메뉴 평점 예시 </a:t>
            </a:r>
            <a:r>
              <a:rPr lang="en-US" altLang="ko-KR" sz="2000" spc="-1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]</a:t>
            </a:r>
            <a:endParaRPr lang="ko-KR" altLang="en-US" sz="2000" spc="-1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54972" y="1516814"/>
            <a:ext cx="2473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[ </a:t>
            </a:r>
            <a:r>
              <a:rPr lang="ko-KR" altLang="en-US" sz="2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메뉴 평점 생성 규칙</a:t>
            </a:r>
            <a:r>
              <a:rPr lang="ko-KR" altLang="en-US" sz="2000" spc="-1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en-US" altLang="ko-KR" sz="2000" spc="-1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]</a:t>
            </a:r>
            <a:endParaRPr lang="ko-KR" altLang="en-US" sz="2000" spc="-1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5489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6000" y="-613457"/>
            <a:ext cx="2858947" cy="497711"/>
            <a:chOff x="9167149" y="-717630"/>
            <a:chExt cx="2858947" cy="497711"/>
          </a:xfrm>
        </p:grpSpPr>
        <p:sp>
          <p:nvSpPr>
            <p:cNvPr id="11" name="직사각형 10"/>
            <p:cNvSpPr/>
            <p:nvPr/>
          </p:nvSpPr>
          <p:spPr>
            <a:xfrm>
              <a:off x="9167149" y="-717630"/>
              <a:ext cx="497711" cy="497711"/>
            </a:xfrm>
            <a:prstGeom prst="rect">
              <a:avLst/>
            </a:prstGeom>
            <a:solidFill>
              <a:srgbClr val="FFFD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757458" y="-717630"/>
              <a:ext cx="497711" cy="497711"/>
            </a:xfrm>
            <a:prstGeom prst="rect">
              <a:avLst/>
            </a:prstGeom>
            <a:solidFill>
              <a:srgbClr val="D3E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347767" y="-717630"/>
              <a:ext cx="497711" cy="497711"/>
            </a:xfrm>
            <a:prstGeom prst="rect">
              <a:avLst/>
            </a:prstGeom>
            <a:solidFill>
              <a:srgbClr val="FF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0938076" y="-717630"/>
              <a:ext cx="497711" cy="497711"/>
            </a:xfrm>
            <a:prstGeom prst="rect">
              <a:avLst/>
            </a:prstGeom>
            <a:solidFill>
              <a:srgbClr val="FAC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528385" y="-717630"/>
              <a:ext cx="497711" cy="497711"/>
            </a:xfrm>
            <a:prstGeom prst="rect">
              <a:avLst/>
            </a:prstGeom>
            <a:solidFill>
              <a:srgbClr val="AE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65D2E408-CA93-4E01-942B-96CBE6E56075}"/>
              </a:ext>
            </a:extLst>
          </p:cNvPr>
          <p:cNvSpPr/>
          <p:nvPr/>
        </p:nvSpPr>
        <p:spPr>
          <a:xfrm>
            <a:off x="174462" y="160578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27C73-0368-4EF8-8140-F6B9802998F0}"/>
              </a:ext>
            </a:extLst>
          </p:cNvPr>
          <p:cNvSpPr txBox="1"/>
          <p:nvPr/>
        </p:nvSpPr>
        <p:spPr>
          <a:xfrm>
            <a:off x="547337" y="385663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(2) 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후보 메뉴 점수 가감 규칙</a:t>
            </a:r>
          </a:p>
        </p:txBody>
      </p:sp>
      <p:pic>
        <p:nvPicPr>
          <p:cNvPr id="1026" name="Picture 2" descr="contents based content profil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545" y="-2139005"/>
            <a:ext cx="37338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그룹 79"/>
          <p:cNvGrpSpPr/>
          <p:nvPr/>
        </p:nvGrpSpPr>
        <p:grpSpPr>
          <a:xfrm>
            <a:off x="491711" y="7616506"/>
            <a:ext cx="10152306" cy="945880"/>
            <a:chOff x="1019847" y="1351000"/>
            <a:chExt cx="10152306" cy="945880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4201510" y="1418370"/>
              <a:ext cx="3738530" cy="235169"/>
            </a:xfrm>
            <a:prstGeom prst="roundRect">
              <a:avLst>
                <a:gd name="adj" fmla="val 48846"/>
              </a:avLst>
            </a:prstGeom>
            <a:solidFill>
              <a:srgbClr val="FF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16821" y="1403131"/>
              <a:ext cx="63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1019847" y="1351000"/>
              <a:ext cx="10152306" cy="945880"/>
              <a:chOff x="988162" y="1233854"/>
              <a:chExt cx="10152306" cy="945880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2735603" y="1256404"/>
                <a:ext cx="840486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이 추천 방식은 사용자의 선호와 요구</a:t>
                </a:r>
                <a:r>
                  <a:rPr lang="en-US" altLang="ko-KR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(needs)</a:t>
                </a:r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에 대한 추론을 기반으로 한 제품을 제안한다</a:t>
                </a:r>
                <a:r>
                  <a:rPr lang="en-US" altLang="ko-KR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.</a:t>
                </a:r>
              </a:p>
              <a:p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이 지식</a:t>
                </a:r>
                <a:r>
                  <a:rPr lang="en-US" altLang="ko-KR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(knowledge)</a:t>
                </a:r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는 때때로 얼마나 특정한 제품 특징이 사용자의 요구를 충족시키는 지에</a:t>
                </a:r>
                <a:endParaRPr lang="en-US" altLang="ko-KR" dirty="0">
                  <a:latin typeface="AppleSDGothicNeoR00" panose="02000503000000000000" pitchFamily="2" charset="-127"/>
                  <a:ea typeface="AppleSDGothicNeoR00" panose="02000503000000000000" pitchFamily="2" charset="-127"/>
                </a:endParaRPr>
              </a:p>
              <a:p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대한 뚜렷한 기능적</a:t>
                </a:r>
                <a:r>
                  <a:rPr lang="en-US" altLang="ko-KR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(functional) </a:t>
                </a:r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지식을 포함한다</a:t>
                </a:r>
                <a:r>
                  <a:rPr lang="en-US" altLang="ko-KR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.</a:t>
                </a:r>
                <a:endParaRPr lang="ko-KR" altLang="en-US" dirty="0">
                  <a:latin typeface="AppleSDGothicNeoR00" panose="02000503000000000000" pitchFamily="2" charset="-127"/>
                  <a:ea typeface="AppleSDGothicNeoR00" panose="02000503000000000000" pitchFamily="2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88162" y="1233854"/>
                <a:ext cx="144302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Rule Based</a:t>
                </a:r>
              </a:p>
              <a:p>
                <a:pPr algn="r"/>
                <a:r>
                  <a:rPr lang="en-US" altLang="ko-KR" sz="2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Filtering</a:t>
                </a:r>
                <a:endParaRPr lang="ko-KR" altLang="en-US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718601"/>
              </p:ext>
            </p:extLst>
          </p:nvPr>
        </p:nvGraphicFramePr>
        <p:xfrm>
          <a:off x="8159870" y="1412992"/>
          <a:ext cx="3611879" cy="502920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539239">
                  <a:extLst>
                    <a:ext uri="{9D8B030D-6E8A-4147-A177-3AD203B41FA5}">
                      <a16:colId xmlns:a16="http://schemas.microsoft.com/office/drawing/2014/main" val="1104604009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3576064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메뉴</a:t>
                      </a:r>
                    </a:p>
                  </a:txBody>
                  <a:tcPr anchor="ctr">
                    <a:solidFill>
                      <a:srgbClr val="FACE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00" dirty="0">
                          <a:solidFill>
                            <a:schemeClr val="tx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점수</a:t>
                      </a:r>
                      <a:endParaRPr lang="en-US" altLang="ko-KR" sz="1600" b="0" spc="-100" dirty="0">
                        <a:solidFill>
                          <a:schemeClr val="tx1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b="0" spc="-100" dirty="0">
                          <a:solidFill>
                            <a:schemeClr val="tx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(Before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 </a:t>
                      </a:r>
                      <a:r>
                        <a:rPr lang="en-US" altLang="ko-KR" sz="1600" b="0" spc="-100" baseline="0" dirty="0">
                          <a:solidFill>
                            <a:schemeClr val="tx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sym typeface="Wingdings" panose="05000000000000000000" pitchFamily="2" charset="2"/>
                        </a:rPr>
                        <a:t> After)</a:t>
                      </a:r>
                      <a:endParaRPr lang="ko-KR" altLang="en-US" sz="1600" b="0" spc="-100" dirty="0">
                        <a:solidFill>
                          <a:schemeClr val="tx1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rgbClr val="FACE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421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0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갈치조림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1.0 </a:t>
                      </a:r>
                      <a:r>
                        <a:rPr lang="ko-KR" altLang="en-US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→ </a:t>
                      </a: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1.2</a:t>
                      </a:r>
                      <a:endParaRPr lang="ko-KR" altLang="en-US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6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00" baseline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찜닭</a:t>
                      </a:r>
                      <a:endParaRPr lang="en-US" altLang="ko-KR" sz="1600" spc="-100" baseline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1.4 </a:t>
                      </a:r>
                      <a:r>
                        <a:rPr lang="ko-KR" altLang="en-US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→</a:t>
                      </a:r>
                      <a:r>
                        <a:rPr lang="ko-KR" altLang="en-US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 </a:t>
                      </a:r>
                      <a:r>
                        <a:rPr lang="en-US" altLang="ko-KR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1.3</a:t>
                      </a:r>
                      <a:endParaRPr lang="ko-KR" altLang="en-US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300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00" baseline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닭볶음탕</a:t>
                      </a:r>
                      <a:endParaRPr lang="ko-KR" altLang="en-US" sz="1600" spc="-100" baseline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1.0 </a:t>
                      </a:r>
                      <a:r>
                        <a:rPr lang="ko-KR" altLang="en-US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→ </a:t>
                      </a: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0.9</a:t>
                      </a:r>
                      <a:endParaRPr lang="ko-KR" altLang="en-US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538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00" baseline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소갈비찜</a:t>
                      </a:r>
                      <a:endParaRPr lang="ko-KR" altLang="en-US" sz="1600" spc="-100" baseline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1.0 </a:t>
                      </a:r>
                      <a:r>
                        <a:rPr lang="ko-KR" altLang="en-US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→ </a:t>
                      </a: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-9.0</a:t>
                      </a:r>
                      <a:endParaRPr lang="ko-KR" altLang="en-US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958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0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고등어무조림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1.1 </a:t>
                      </a:r>
                      <a:r>
                        <a:rPr lang="ko-KR" altLang="en-US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→ </a:t>
                      </a: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1.5</a:t>
                      </a:r>
                      <a:endParaRPr lang="ko-KR" altLang="en-US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42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00" baseline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돼지갈비찜</a:t>
                      </a:r>
                      <a:endParaRPr lang="ko-KR" altLang="en-US" sz="1600" spc="-100" baseline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1.0 </a:t>
                      </a:r>
                      <a:r>
                        <a:rPr lang="ko-KR" altLang="en-US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→ </a:t>
                      </a: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1.2</a:t>
                      </a:r>
                      <a:endParaRPr lang="ko-KR" altLang="en-US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239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00" baseline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삼겹살수육</a:t>
                      </a:r>
                      <a:endParaRPr lang="ko-KR" altLang="en-US" sz="1600" spc="-100" baseline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0.9 </a:t>
                      </a:r>
                      <a:r>
                        <a:rPr lang="ko-KR" altLang="en-US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→ </a:t>
                      </a: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0.98</a:t>
                      </a:r>
                      <a:endParaRPr lang="ko-KR" altLang="en-US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82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0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치즈계란말이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1.0 </a:t>
                      </a:r>
                      <a:r>
                        <a:rPr lang="ko-KR" altLang="en-US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→ </a:t>
                      </a: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0.0</a:t>
                      </a:r>
                      <a:endParaRPr lang="ko-KR" altLang="en-US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65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0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해물파전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0.8 </a:t>
                      </a:r>
                      <a:r>
                        <a:rPr lang="ko-KR" altLang="en-US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→ </a:t>
                      </a: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1.2</a:t>
                      </a:r>
                      <a:endParaRPr lang="ko-KR" altLang="en-US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430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0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차돌부추말이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1.6 </a:t>
                      </a:r>
                      <a:r>
                        <a:rPr lang="ko-KR" altLang="en-US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→ </a:t>
                      </a: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-8.4</a:t>
                      </a:r>
                      <a:endParaRPr lang="ko-KR" altLang="en-US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01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5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참치샐러드비빔밥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1.4 </a:t>
                      </a:r>
                      <a:r>
                        <a:rPr lang="ko-KR" altLang="en-US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→ </a:t>
                      </a: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1.5</a:t>
                      </a:r>
                      <a:endParaRPr lang="ko-KR" altLang="en-US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4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00" baseline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쭈꾸미칼국수</a:t>
                      </a:r>
                      <a:endParaRPr lang="ko-KR" altLang="en-US" sz="1600" spc="-100" baseline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0.8 </a:t>
                      </a:r>
                      <a:r>
                        <a:rPr lang="ko-KR" altLang="en-US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→ </a:t>
                      </a: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1.0</a:t>
                      </a:r>
                      <a:endParaRPr lang="ko-KR" altLang="en-US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5126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969422"/>
              </p:ext>
            </p:extLst>
          </p:nvPr>
        </p:nvGraphicFramePr>
        <p:xfrm>
          <a:off x="373422" y="1412992"/>
          <a:ext cx="6691344" cy="48209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343948">
                  <a:extLst>
                    <a:ext uri="{9D8B030D-6E8A-4147-A177-3AD203B41FA5}">
                      <a16:colId xmlns:a16="http://schemas.microsoft.com/office/drawing/2014/main" val="3352629210"/>
                    </a:ext>
                  </a:extLst>
                </a:gridCol>
                <a:gridCol w="2252888">
                  <a:extLst>
                    <a:ext uri="{9D8B030D-6E8A-4147-A177-3AD203B41FA5}">
                      <a16:colId xmlns:a16="http://schemas.microsoft.com/office/drawing/2014/main" val="1564146863"/>
                    </a:ext>
                  </a:extLst>
                </a:gridCol>
                <a:gridCol w="2094508">
                  <a:extLst>
                    <a:ext uri="{9D8B030D-6E8A-4147-A177-3AD203B41FA5}">
                      <a16:colId xmlns:a16="http://schemas.microsoft.com/office/drawing/2014/main" val="6870903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고려한 요소</a:t>
                      </a:r>
                    </a:p>
                  </a:txBody>
                  <a:tcPr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규칙</a:t>
                      </a:r>
                    </a:p>
                  </a:txBody>
                  <a:tcPr anchor="ctr"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점수 가감</a:t>
                      </a:r>
                    </a:p>
                  </a:txBody>
                  <a:tcPr anchor="ctr"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8498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동일하거나 유사한</a:t>
                      </a:r>
                      <a:endParaRPr lang="en-US" altLang="ko-KR" sz="1600" b="0" spc="-100" baseline="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메뉴</a:t>
                      </a:r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 </a:t>
                      </a:r>
                      <a:r>
                        <a:rPr lang="ko-KR" altLang="en-US" sz="1600" b="0" spc="-100" baseline="0" dirty="0" err="1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재추천</a:t>
                      </a: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 방지</a:t>
                      </a:r>
                      <a:endParaRPr lang="en-US" altLang="ko-KR" sz="1600" b="0" spc="-100" baseline="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메뉴 평점의</a:t>
                      </a:r>
                      <a:endParaRPr lang="en-US" altLang="ko-KR" sz="1600" b="0" spc="-100" baseline="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‘</a:t>
                      </a: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최근 배정 날짜</a:t>
                      </a:r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’</a:t>
                      </a: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가</a:t>
                      </a:r>
                      <a:b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</a:br>
                      <a:r>
                        <a:rPr lang="ko-KR" altLang="en-US" sz="1600" b="0" spc="-100" baseline="0" dirty="0" err="1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오늘로부터</a:t>
                      </a: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 </a:t>
                      </a:r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1</a:t>
                      </a: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일 이내</a:t>
                      </a: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spc="-100" baseline="0" dirty="0">
                          <a:solidFill>
                            <a:srgbClr val="FF0000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-10</a:t>
                      </a:r>
                      <a:endParaRPr lang="ko-KR" altLang="en-US" sz="1600" b="0" spc="-100" baseline="0" dirty="0">
                        <a:solidFill>
                          <a:srgbClr val="FF0000"/>
                        </a:solidFill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0836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spc="-100" baseline="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메뉴 평점의</a:t>
                      </a:r>
                      <a:endParaRPr lang="en-US" altLang="ko-KR" sz="1600" b="0" spc="-100" baseline="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‘</a:t>
                      </a: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최근 배정 날짜</a:t>
                      </a:r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’</a:t>
                      </a: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가</a:t>
                      </a:r>
                      <a:b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</a:br>
                      <a:r>
                        <a:rPr lang="ko-KR" altLang="en-US" sz="1600" b="0" spc="-100" baseline="0" dirty="0" err="1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오늘로부터</a:t>
                      </a: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 </a:t>
                      </a:r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3</a:t>
                      </a: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일 이내</a:t>
                      </a: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00" baseline="0" dirty="0">
                          <a:solidFill>
                            <a:srgbClr val="FF0000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-1</a:t>
                      </a:r>
                      <a:endParaRPr lang="ko-KR" altLang="en-US" sz="1600" b="0" spc="-100" baseline="0" dirty="0">
                        <a:solidFill>
                          <a:srgbClr val="FF0000"/>
                        </a:solidFill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516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spc="-100" baseline="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메뉴 평점의</a:t>
                      </a:r>
                      <a:endParaRPr lang="en-US" altLang="ko-KR" sz="1600" b="0" spc="-100" baseline="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‘</a:t>
                      </a: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최근 배정 날짜</a:t>
                      </a:r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’</a:t>
                      </a: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가</a:t>
                      </a:r>
                      <a:b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</a:br>
                      <a:r>
                        <a:rPr lang="ko-KR" altLang="en-US" sz="1600" b="0" spc="-100" baseline="0" dirty="0" err="1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오늘로부터</a:t>
                      </a: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 </a:t>
                      </a:r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7</a:t>
                      </a: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일 이내</a:t>
                      </a: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spc="-100" baseline="0" dirty="0">
                          <a:solidFill>
                            <a:srgbClr val="FF0000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-0.1</a:t>
                      </a:r>
                      <a:endParaRPr lang="ko-KR" altLang="en-US" sz="1600" b="0" spc="-100" baseline="0" dirty="0">
                        <a:solidFill>
                          <a:srgbClr val="FF0000"/>
                        </a:solidFill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9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유통기한을 고려한</a:t>
                      </a:r>
                      <a:endParaRPr lang="en-US" altLang="ko-KR" sz="1600" b="0" spc="-100" baseline="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메뉴 추천</a:t>
                      </a: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현재 상태가 </a:t>
                      </a:r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‘</a:t>
                      </a: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위험</a:t>
                      </a:r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’</a:t>
                      </a: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인</a:t>
                      </a:r>
                      <a:endParaRPr lang="en-US" altLang="ko-KR" sz="1600" b="0" spc="-100" baseline="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이용자 보유 식재료를</a:t>
                      </a:r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 </a:t>
                      </a: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포함</a:t>
                      </a:r>
                      <a:endParaRPr lang="en-US" altLang="ko-KR" sz="1600" b="0" spc="-100" baseline="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00" baseline="0" dirty="0">
                          <a:solidFill>
                            <a:schemeClr val="accent5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식재료 개수 만큼 </a:t>
                      </a:r>
                      <a:r>
                        <a:rPr lang="en-US" altLang="ko-KR" sz="1600" b="0" spc="-100" baseline="0" dirty="0">
                          <a:solidFill>
                            <a:schemeClr val="accent5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+0.1</a:t>
                      </a:r>
                      <a:endParaRPr lang="ko-KR" altLang="en-US" sz="1600" b="0" spc="-100" baseline="0" dirty="0">
                        <a:solidFill>
                          <a:schemeClr val="accent5"/>
                        </a:solidFill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0487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즉시 요리 가능한</a:t>
                      </a:r>
                      <a:endParaRPr lang="en-US" altLang="ko-KR" sz="1600" b="0" spc="-100" baseline="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메뉴 추천</a:t>
                      </a: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이용자 보유 식재료 기준</a:t>
                      </a:r>
                      <a:b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</a:b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부족한 식재료 개수가 </a:t>
                      </a:r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0</a:t>
                      </a: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개</a:t>
                      </a:r>
                      <a:endParaRPr lang="en-US" altLang="ko-KR" sz="1600" b="0" spc="-100" baseline="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spc="-100" baseline="0" dirty="0">
                          <a:solidFill>
                            <a:schemeClr val="accent5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+0.2</a:t>
                      </a:r>
                      <a:endParaRPr lang="ko-KR" altLang="en-US" sz="1600" b="0" spc="-100" baseline="0" dirty="0">
                        <a:solidFill>
                          <a:schemeClr val="accent5"/>
                        </a:solidFill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9825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spc="-100" baseline="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이용자 보유 식재료 기준</a:t>
                      </a:r>
                      <a:b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</a:b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주재료는 모두 있으나</a:t>
                      </a:r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600" b="0" spc="-100" baseline="0" dirty="0" err="1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부재료가</a:t>
                      </a: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 없는 메뉴</a:t>
                      </a:r>
                      <a:endParaRPr lang="en-US" altLang="ko-KR" sz="1600" b="0" spc="-100" baseline="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spc="-100" baseline="0" dirty="0">
                          <a:solidFill>
                            <a:schemeClr val="accent5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+ (0.2 – </a:t>
                      </a:r>
                    </a:p>
                    <a:p>
                      <a:pPr algn="ctr" latinLnBrk="1"/>
                      <a:r>
                        <a:rPr lang="ko-KR" altLang="en-US" sz="1600" b="0" spc="-100" baseline="0" dirty="0">
                          <a:solidFill>
                            <a:schemeClr val="accent5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없는 </a:t>
                      </a:r>
                      <a:r>
                        <a:rPr lang="ko-KR" altLang="en-US" sz="1600" b="0" spc="-100" baseline="0" dirty="0" err="1">
                          <a:solidFill>
                            <a:schemeClr val="accent5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부재료</a:t>
                      </a:r>
                      <a:r>
                        <a:rPr lang="ko-KR" altLang="en-US" sz="1600" b="0" spc="-100" baseline="0" dirty="0">
                          <a:solidFill>
                            <a:schemeClr val="accent5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 개수</a:t>
                      </a:r>
                      <a:r>
                        <a:rPr lang="en-US" altLang="ko-KR" sz="1600" b="0" spc="-100" baseline="0" dirty="0">
                          <a:solidFill>
                            <a:schemeClr val="accent5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*0.01)</a:t>
                      </a:r>
                    </a:p>
                    <a:p>
                      <a:pPr algn="ctr" latinLnBrk="1"/>
                      <a:r>
                        <a:rPr lang="ko-KR" altLang="en-US" sz="1200" b="0" spc="-100" baseline="0" dirty="0">
                          <a:solidFill>
                            <a:schemeClr val="accent5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단</a:t>
                      </a:r>
                      <a:r>
                        <a:rPr lang="en-US" altLang="ko-KR" sz="1200" b="0" spc="-100" baseline="0" dirty="0">
                          <a:solidFill>
                            <a:schemeClr val="accent5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, 0.1</a:t>
                      </a:r>
                      <a:r>
                        <a:rPr lang="ko-KR" altLang="en-US" sz="1200" b="0" spc="-100" baseline="0" dirty="0">
                          <a:solidFill>
                            <a:schemeClr val="accent5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보다 작아지면 감점하지 </a:t>
                      </a:r>
                      <a:r>
                        <a:rPr lang="en-US" altLang="ko-KR" sz="1200" b="0" spc="-100" baseline="0" dirty="0">
                          <a:solidFill>
                            <a:schemeClr val="accent5"/>
                          </a:solidFill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X</a:t>
                      </a:r>
                      <a:endParaRPr lang="ko-KR" altLang="en-US" sz="1200" b="0" spc="-100" baseline="0" dirty="0">
                        <a:solidFill>
                          <a:schemeClr val="accent5"/>
                        </a:solidFill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196555"/>
                  </a:ext>
                </a:extLst>
              </a:tr>
            </a:tbl>
          </a:graphicData>
        </a:graphic>
      </p:graphicFrame>
      <p:cxnSp>
        <p:nvCxnSpPr>
          <p:cNvPr id="27" name="직선 화살표 연결선 26"/>
          <p:cNvCxnSpPr/>
          <p:nvPr/>
        </p:nvCxnSpPr>
        <p:spPr>
          <a:xfrm rot="16200000">
            <a:off x="7581838" y="3556752"/>
            <a:ext cx="0" cy="533400"/>
          </a:xfrm>
          <a:prstGeom prst="straightConnector1">
            <a:avLst/>
          </a:prstGeom>
          <a:ln w="38100">
            <a:solidFill>
              <a:srgbClr val="FACE9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92672" y="893958"/>
            <a:ext cx="2852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[ </a:t>
            </a:r>
            <a:r>
              <a:rPr lang="ko-KR" altLang="en-US" sz="20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후보 메뉴 점수 가감 규칙</a:t>
            </a:r>
            <a:r>
              <a:rPr lang="ko-KR" altLang="en-US" sz="2000" spc="-1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r>
              <a:rPr lang="en-US" altLang="ko-KR" sz="2000" spc="-1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]</a:t>
            </a:r>
            <a:endParaRPr lang="ko-KR" altLang="en-US" sz="2000" spc="-1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39386" y="893958"/>
            <a:ext cx="2852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[</a:t>
            </a:r>
            <a:r>
              <a:rPr lang="ko-KR" altLang="en-US" sz="2000" spc="-1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후보 메뉴 리스트 예시 </a:t>
            </a:r>
            <a:r>
              <a:rPr lang="en-US" altLang="ko-KR" sz="2000" spc="-1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]</a:t>
            </a:r>
            <a:endParaRPr lang="ko-KR" altLang="en-US" sz="2000" spc="-1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808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-6000" y="-613457"/>
            <a:ext cx="2858947" cy="497711"/>
            <a:chOff x="9167149" y="-717630"/>
            <a:chExt cx="2858947" cy="497711"/>
          </a:xfrm>
        </p:grpSpPr>
        <p:sp>
          <p:nvSpPr>
            <p:cNvPr id="11" name="직사각형 10"/>
            <p:cNvSpPr/>
            <p:nvPr/>
          </p:nvSpPr>
          <p:spPr>
            <a:xfrm>
              <a:off x="9167149" y="-717630"/>
              <a:ext cx="497711" cy="497711"/>
            </a:xfrm>
            <a:prstGeom prst="rect">
              <a:avLst/>
            </a:prstGeom>
            <a:solidFill>
              <a:srgbClr val="FFFD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757458" y="-717630"/>
              <a:ext cx="497711" cy="497711"/>
            </a:xfrm>
            <a:prstGeom prst="rect">
              <a:avLst/>
            </a:prstGeom>
            <a:solidFill>
              <a:srgbClr val="D3E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347767" y="-717630"/>
              <a:ext cx="497711" cy="497711"/>
            </a:xfrm>
            <a:prstGeom prst="rect">
              <a:avLst/>
            </a:prstGeom>
            <a:solidFill>
              <a:srgbClr val="FF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0938076" y="-717630"/>
              <a:ext cx="497711" cy="497711"/>
            </a:xfrm>
            <a:prstGeom prst="rect">
              <a:avLst/>
            </a:prstGeom>
            <a:solidFill>
              <a:srgbClr val="FAC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528385" y="-717630"/>
              <a:ext cx="497711" cy="497711"/>
            </a:xfrm>
            <a:prstGeom prst="rect">
              <a:avLst/>
            </a:prstGeom>
            <a:solidFill>
              <a:srgbClr val="AE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65D2E408-CA93-4E01-942B-96CBE6E56075}"/>
              </a:ext>
            </a:extLst>
          </p:cNvPr>
          <p:cNvSpPr/>
          <p:nvPr/>
        </p:nvSpPr>
        <p:spPr>
          <a:xfrm>
            <a:off x="174462" y="160578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27C73-0368-4EF8-8140-F6B9802998F0}"/>
              </a:ext>
            </a:extLst>
          </p:cNvPr>
          <p:cNvSpPr txBox="1"/>
          <p:nvPr/>
        </p:nvSpPr>
        <p:spPr>
          <a:xfrm>
            <a:off x="547337" y="385663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(3) 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식단 배정 규칙</a:t>
            </a:r>
          </a:p>
        </p:txBody>
      </p:sp>
      <p:pic>
        <p:nvPicPr>
          <p:cNvPr id="1026" name="Picture 2" descr="contents based content profil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545" y="-2139005"/>
            <a:ext cx="37338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그룹 79"/>
          <p:cNvGrpSpPr/>
          <p:nvPr/>
        </p:nvGrpSpPr>
        <p:grpSpPr>
          <a:xfrm>
            <a:off x="491711" y="7616506"/>
            <a:ext cx="10152306" cy="945880"/>
            <a:chOff x="1019847" y="1351000"/>
            <a:chExt cx="10152306" cy="945880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4201510" y="1418370"/>
              <a:ext cx="3738530" cy="235169"/>
            </a:xfrm>
            <a:prstGeom prst="roundRect">
              <a:avLst>
                <a:gd name="adj" fmla="val 48846"/>
              </a:avLst>
            </a:prstGeom>
            <a:solidFill>
              <a:srgbClr val="FF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16821" y="1403131"/>
              <a:ext cx="63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1019847" y="1351000"/>
              <a:ext cx="10152306" cy="945880"/>
              <a:chOff x="988162" y="1233854"/>
              <a:chExt cx="10152306" cy="945880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2735603" y="1256404"/>
                <a:ext cx="840486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이 추천 방식은 사용자의 선호와 요구</a:t>
                </a:r>
                <a:r>
                  <a:rPr lang="en-US" altLang="ko-KR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(needs)</a:t>
                </a:r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에 대한 추론을 기반으로 한 제품을 제안한다</a:t>
                </a:r>
                <a:r>
                  <a:rPr lang="en-US" altLang="ko-KR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.</a:t>
                </a:r>
              </a:p>
              <a:p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이 지식</a:t>
                </a:r>
                <a:r>
                  <a:rPr lang="en-US" altLang="ko-KR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(knowledge)</a:t>
                </a:r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는 때때로 얼마나 특정한 제품 특징이 사용자의 요구를 충족시키는 지에</a:t>
                </a:r>
                <a:endParaRPr lang="en-US" altLang="ko-KR" dirty="0">
                  <a:latin typeface="AppleSDGothicNeoR00" panose="02000503000000000000" pitchFamily="2" charset="-127"/>
                  <a:ea typeface="AppleSDGothicNeoR00" panose="02000503000000000000" pitchFamily="2" charset="-127"/>
                </a:endParaRPr>
              </a:p>
              <a:p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대한 뚜렷한 기능적</a:t>
                </a:r>
                <a:r>
                  <a:rPr lang="en-US" altLang="ko-KR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(functional) </a:t>
                </a:r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지식을 포함한다</a:t>
                </a:r>
                <a:r>
                  <a:rPr lang="en-US" altLang="ko-KR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.</a:t>
                </a:r>
                <a:endParaRPr lang="ko-KR" altLang="en-US" dirty="0">
                  <a:latin typeface="AppleSDGothicNeoR00" panose="02000503000000000000" pitchFamily="2" charset="-127"/>
                  <a:ea typeface="AppleSDGothicNeoR00" panose="02000503000000000000" pitchFamily="2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88162" y="1233854"/>
                <a:ext cx="144302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Rule Based</a:t>
                </a:r>
              </a:p>
              <a:p>
                <a:pPr algn="r"/>
                <a:r>
                  <a:rPr lang="en-US" altLang="ko-KR" sz="2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Filtering</a:t>
                </a:r>
                <a:endParaRPr lang="ko-KR" altLang="en-US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3223142" y="622417"/>
            <a:ext cx="5745717" cy="5851219"/>
            <a:chOff x="3223142" y="622417"/>
            <a:chExt cx="5745717" cy="5851219"/>
          </a:xfrm>
        </p:grpSpPr>
        <p:grpSp>
          <p:nvGrpSpPr>
            <p:cNvPr id="2" name="그룹 1"/>
            <p:cNvGrpSpPr/>
            <p:nvPr/>
          </p:nvGrpSpPr>
          <p:grpSpPr>
            <a:xfrm>
              <a:off x="3223142" y="1113913"/>
              <a:ext cx="5745717" cy="5359723"/>
              <a:chOff x="2945545" y="605176"/>
              <a:chExt cx="6248873" cy="5829077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2945545" y="910956"/>
                <a:ext cx="497711" cy="49771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5241482" y="605176"/>
                <a:ext cx="2623932" cy="1109272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후보 메뉴 리스트의</a:t>
                </a:r>
                <a:endParaRPr lang="en-US" altLang="ko-KR" sz="14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algn="ctr"/>
                <a:r>
                  <a:rPr lang="ko-KR" altLang="en-US" sz="1400" dirty="0" err="1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메뉴명을</a:t>
                </a:r>
                <a:r>
                  <a:rPr lang="ko-KR" altLang="en-US" sz="14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 가지고 </a:t>
                </a:r>
                <a:endParaRPr lang="en-US" altLang="ko-KR" sz="14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algn="ctr"/>
                <a:r>
                  <a:rPr lang="en-US" altLang="ko-KR" sz="14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‘</a:t>
                </a:r>
                <a:r>
                  <a:rPr lang="ko-KR" altLang="en-US" sz="1400" dirty="0" err="1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식단히스토리</a:t>
                </a:r>
                <a:r>
                  <a:rPr lang="en-US" altLang="ko-KR" sz="14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’</a:t>
                </a:r>
                <a:r>
                  <a:rPr lang="ko-KR" altLang="en-US" sz="14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과 </a:t>
                </a:r>
                <a:r>
                  <a:rPr lang="en-US" altLang="ko-KR" sz="14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‘</a:t>
                </a:r>
                <a:r>
                  <a:rPr lang="ko-KR" altLang="en-US" sz="14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메뉴 코드</a:t>
                </a:r>
                <a:r>
                  <a:rPr lang="en-US" altLang="ko-KR" sz="14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’</a:t>
                </a:r>
                <a:r>
                  <a:rPr lang="ko-KR" altLang="en-US" sz="14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를</a:t>
                </a:r>
                <a:endParaRPr lang="en-US" altLang="ko-KR" sz="14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pPr algn="ctr"/>
                <a:r>
                  <a:rPr lang="ko-KR" altLang="en-US" sz="14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읽어 옴</a:t>
                </a:r>
                <a:endParaRPr lang="en-US" altLang="ko-KR" sz="14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4" name="순서도: 판단 23"/>
              <p:cNvSpPr/>
              <p:nvPr/>
            </p:nvSpPr>
            <p:spPr>
              <a:xfrm>
                <a:off x="6077080" y="2136297"/>
                <a:ext cx="952737" cy="638334"/>
              </a:xfrm>
              <a:prstGeom prst="flowChartDecis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586914" y="2455464"/>
                <a:ext cx="1604258" cy="5690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[ </a:t>
                </a:r>
                <a:r>
                  <a:rPr lang="ko-KR" altLang="en-US" sz="14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배정될 수 있는</a:t>
                </a:r>
                <a:endParaRPr lang="en-US" altLang="ko-KR" sz="14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r>
                  <a:rPr lang="ko-KR" altLang="en-US" sz="14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끼니</a:t>
                </a:r>
                <a:r>
                  <a:rPr lang="en-US" altLang="ko-KR" sz="14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 </a:t>
                </a:r>
                <a:r>
                  <a:rPr lang="ko-KR" altLang="en-US" sz="14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조건에 부합 </a:t>
                </a:r>
                <a:r>
                  <a:rPr lang="en-US" altLang="ko-KR" sz="14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]</a:t>
                </a:r>
                <a:endParaRPr lang="ko-KR" altLang="en-US" sz="14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cxnSp>
            <p:nvCxnSpPr>
              <p:cNvPr id="30" name="직선 화살표 연결선 29"/>
              <p:cNvCxnSpPr>
                <a:stCxn id="22" idx="6"/>
                <a:endCxn id="23" idx="1"/>
              </p:cNvCxnSpPr>
              <p:nvPr/>
            </p:nvCxnSpPr>
            <p:spPr>
              <a:xfrm>
                <a:off x="3443256" y="1159812"/>
                <a:ext cx="179822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/>
              <p:cNvCxnSpPr>
                <a:stCxn id="23" idx="2"/>
                <a:endCxn id="24" idx="0"/>
              </p:cNvCxnSpPr>
              <p:nvPr/>
            </p:nvCxnSpPr>
            <p:spPr>
              <a:xfrm>
                <a:off x="6553448" y="1714448"/>
                <a:ext cx="1" cy="4218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4739704" y="4559766"/>
                <a:ext cx="1384592" cy="8033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[</a:t>
                </a:r>
                <a:r>
                  <a:rPr lang="ko-KR" altLang="en-US" sz="14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인접 메뉴들과</a:t>
                </a:r>
                <a:endParaRPr lang="en-US" altLang="ko-KR" sz="14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r>
                  <a:rPr lang="en-US" altLang="ko-KR" sz="14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 </a:t>
                </a:r>
                <a:r>
                  <a:rPr lang="ko-KR" altLang="en-US" sz="14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메뉴 코드가 </a:t>
                </a:r>
                <a:endParaRPr lang="en-US" altLang="ko-KR" sz="14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  <a:p>
                <a:r>
                  <a:rPr lang="ko-KR" altLang="en-US" sz="14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 유사하지 않음</a:t>
                </a:r>
                <a:r>
                  <a:rPr lang="en-US" altLang="ko-KR" sz="14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]</a:t>
                </a:r>
                <a:endParaRPr lang="ko-KR" altLang="en-US" sz="14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145070" y="2036042"/>
                <a:ext cx="768049" cy="3869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[else]</a:t>
                </a:r>
                <a:endParaRPr lang="ko-KR" altLang="en-US" sz="16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cxnSp>
            <p:nvCxnSpPr>
              <p:cNvPr id="34" name="직선 화살표 연결선 33"/>
              <p:cNvCxnSpPr>
                <a:endCxn id="35" idx="0"/>
              </p:cNvCxnSpPr>
              <p:nvPr/>
            </p:nvCxnSpPr>
            <p:spPr>
              <a:xfrm>
                <a:off x="6552920" y="2775594"/>
                <a:ext cx="0" cy="15605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순서도: 판단 34"/>
              <p:cNvSpPr/>
              <p:nvPr/>
            </p:nvSpPr>
            <p:spPr>
              <a:xfrm>
                <a:off x="6076551" y="4336171"/>
                <a:ext cx="952737" cy="638334"/>
              </a:xfrm>
              <a:prstGeom prst="flowChartDecision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6304063" y="5936542"/>
                <a:ext cx="497711" cy="49771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cxnSp>
            <p:nvCxnSpPr>
              <p:cNvPr id="37" name="직선 화살표 연결선 36"/>
              <p:cNvCxnSpPr>
                <a:stCxn id="35" idx="2"/>
                <a:endCxn id="36" idx="0"/>
              </p:cNvCxnSpPr>
              <p:nvPr/>
            </p:nvCxnSpPr>
            <p:spPr>
              <a:xfrm flipH="1">
                <a:off x="6552919" y="4974505"/>
                <a:ext cx="1" cy="9620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7137330" y="4136235"/>
                <a:ext cx="768049" cy="3869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AppleSDGothicNeoSB00" panose="02000503000000000000" pitchFamily="2" charset="-127"/>
                    <a:ea typeface="AppleSDGothicNeoSB00" panose="02000503000000000000" pitchFamily="2" charset="-127"/>
                  </a:rPr>
                  <a:t>[else]</a:t>
                </a:r>
                <a:endParaRPr lang="ko-KR" altLang="en-US" sz="1600" dirty="0">
                  <a:latin typeface="AppleSDGothicNeoSB00" panose="02000503000000000000" pitchFamily="2" charset="-127"/>
                  <a:ea typeface="AppleSDGothicNeoSB00" panose="02000503000000000000" pitchFamily="2" charset="-127"/>
                </a:endParaRPr>
              </a:p>
            </p:txBody>
          </p:sp>
          <p:cxnSp>
            <p:nvCxnSpPr>
              <p:cNvPr id="39" name="직선 연결선 38"/>
              <p:cNvCxnSpPr>
                <a:stCxn id="24" idx="3"/>
              </p:cNvCxnSpPr>
              <p:nvPr/>
            </p:nvCxnSpPr>
            <p:spPr>
              <a:xfrm>
                <a:off x="7029817" y="2455464"/>
                <a:ext cx="213564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>
                <a:off x="7058776" y="4655338"/>
                <a:ext cx="213564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flipV="1">
                <a:off x="9165459" y="1159811"/>
                <a:ext cx="0" cy="34955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>
                <a:endCxn id="23" idx="3"/>
              </p:cNvCxnSpPr>
              <p:nvPr/>
            </p:nvCxnSpPr>
            <p:spPr>
              <a:xfrm flipH="1">
                <a:off x="7865414" y="1159811"/>
                <a:ext cx="1300045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/>
            <p:cNvSpPr txBox="1"/>
            <p:nvPr/>
          </p:nvSpPr>
          <p:spPr>
            <a:xfrm>
              <a:off x="4353376" y="622417"/>
              <a:ext cx="34852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[ </a:t>
              </a:r>
              <a:r>
                <a:rPr lang="ko-KR" altLang="en-US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식단 배정 규칙 </a:t>
              </a:r>
              <a:r>
                <a:rPr lang="en-US" altLang="ko-KR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Activity Diagram</a:t>
              </a:r>
              <a:r>
                <a:rPr lang="ko-KR" altLang="en-US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</a:t>
              </a:r>
              <a:r>
                <a:rPr lang="en-US" altLang="ko-KR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]</a:t>
              </a:r>
              <a:endParaRPr lang="ko-KR" altLang="en-US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6417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/>
          <p:cNvSpPr/>
          <p:nvPr/>
        </p:nvSpPr>
        <p:spPr>
          <a:xfrm>
            <a:off x="4421529" y="0"/>
            <a:ext cx="7770471" cy="6858000"/>
          </a:xfrm>
          <a:prstGeom prst="rect">
            <a:avLst/>
          </a:prstGeom>
          <a:solidFill>
            <a:srgbClr val="FF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-6000" y="-613457"/>
            <a:ext cx="2858947" cy="497711"/>
            <a:chOff x="9167149" y="-717630"/>
            <a:chExt cx="2858947" cy="497711"/>
          </a:xfrm>
        </p:grpSpPr>
        <p:sp>
          <p:nvSpPr>
            <p:cNvPr id="11" name="직사각형 10"/>
            <p:cNvSpPr/>
            <p:nvPr/>
          </p:nvSpPr>
          <p:spPr>
            <a:xfrm>
              <a:off x="9167149" y="-717630"/>
              <a:ext cx="497711" cy="497711"/>
            </a:xfrm>
            <a:prstGeom prst="rect">
              <a:avLst/>
            </a:prstGeom>
            <a:solidFill>
              <a:srgbClr val="FFFD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757458" y="-717630"/>
              <a:ext cx="497711" cy="497711"/>
            </a:xfrm>
            <a:prstGeom prst="rect">
              <a:avLst/>
            </a:prstGeom>
            <a:solidFill>
              <a:srgbClr val="D3E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347767" y="-717630"/>
              <a:ext cx="497711" cy="497711"/>
            </a:xfrm>
            <a:prstGeom prst="rect">
              <a:avLst/>
            </a:prstGeom>
            <a:solidFill>
              <a:srgbClr val="FF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0938076" y="-717630"/>
              <a:ext cx="497711" cy="497711"/>
            </a:xfrm>
            <a:prstGeom prst="rect">
              <a:avLst/>
            </a:prstGeom>
            <a:solidFill>
              <a:srgbClr val="FAC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528385" y="-717630"/>
              <a:ext cx="497711" cy="497711"/>
            </a:xfrm>
            <a:prstGeom prst="rect">
              <a:avLst/>
            </a:prstGeom>
            <a:solidFill>
              <a:srgbClr val="AE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65D2E408-CA93-4E01-942B-96CBE6E56075}"/>
              </a:ext>
            </a:extLst>
          </p:cNvPr>
          <p:cNvSpPr/>
          <p:nvPr/>
        </p:nvSpPr>
        <p:spPr>
          <a:xfrm>
            <a:off x="174462" y="160578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27C73-0368-4EF8-8140-F6B9802998F0}"/>
              </a:ext>
            </a:extLst>
          </p:cNvPr>
          <p:cNvSpPr txBox="1"/>
          <p:nvPr/>
        </p:nvSpPr>
        <p:spPr>
          <a:xfrm>
            <a:off x="547337" y="385663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(3) 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식단 배정 규칙</a:t>
            </a:r>
          </a:p>
        </p:txBody>
      </p:sp>
      <p:pic>
        <p:nvPicPr>
          <p:cNvPr id="1026" name="Picture 2" descr="contents based content profil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545" y="-2139005"/>
            <a:ext cx="37338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그룹 79"/>
          <p:cNvGrpSpPr/>
          <p:nvPr/>
        </p:nvGrpSpPr>
        <p:grpSpPr>
          <a:xfrm>
            <a:off x="491711" y="7616506"/>
            <a:ext cx="10152306" cy="945880"/>
            <a:chOff x="1019847" y="1351000"/>
            <a:chExt cx="10152306" cy="945880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4201510" y="1418370"/>
              <a:ext cx="3738530" cy="235169"/>
            </a:xfrm>
            <a:prstGeom prst="roundRect">
              <a:avLst>
                <a:gd name="adj" fmla="val 48846"/>
              </a:avLst>
            </a:prstGeom>
            <a:solidFill>
              <a:srgbClr val="FF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16821" y="1403131"/>
              <a:ext cx="63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1019847" y="1351000"/>
              <a:ext cx="10152306" cy="945880"/>
              <a:chOff x="988162" y="1233854"/>
              <a:chExt cx="10152306" cy="945880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2735603" y="1256404"/>
                <a:ext cx="840486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이 추천 방식은 사용자의 선호와 요구</a:t>
                </a:r>
                <a:r>
                  <a:rPr lang="en-US" altLang="ko-KR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(needs)</a:t>
                </a:r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에 대한 추론을 기반으로 한 제품을 제안한다</a:t>
                </a:r>
                <a:r>
                  <a:rPr lang="en-US" altLang="ko-KR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.</a:t>
                </a:r>
              </a:p>
              <a:p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이 지식</a:t>
                </a:r>
                <a:r>
                  <a:rPr lang="en-US" altLang="ko-KR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(knowledge)</a:t>
                </a:r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는 때때로 얼마나 특정한 제품 특징이 사용자의 요구를 충족시키는 지에</a:t>
                </a:r>
                <a:endParaRPr lang="en-US" altLang="ko-KR" dirty="0">
                  <a:latin typeface="AppleSDGothicNeoR00" panose="02000503000000000000" pitchFamily="2" charset="-127"/>
                  <a:ea typeface="AppleSDGothicNeoR00" panose="02000503000000000000" pitchFamily="2" charset="-127"/>
                </a:endParaRPr>
              </a:p>
              <a:p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대한 뚜렷한 기능적</a:t>
                </a:r>
                <a:r>
                  <a:rPr lang="en-US" altLang="ko-KR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(functional) </a:t>
                </a:r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지식을 포함한다</a:t>
                </a:r>
                <a:r>
                  <a:rPr lang="en-US" altLang="ko-KR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.</a:t>
                </a:r>
                <a:endParaRPr lang="ko-KR" altLang="en-US" dirty="0">
                  <a:latin typeface="AppleSDGothicNeoR00" panose="02000503000000000000" pitchFamily="2" charset="-127"/>
                  <a:ea typeface="AppleSDGothicNeoR00" panose="02000503000000000000" pitchFamily="2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88162" y="1233854"/>
                <a:ext cx="144302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Rule Based</a:t>
                </a:r>
              </a:p>
              <a:p>
                <a:pPr algn="r"/>
                <a:r>
                  <a:rPr lang="en-US" altLang="ko-KR" sz="2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Filtering</a:t>
                </a:r>
                <a:endParaRPr lang="ko-KR" altLang="en-US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grpSp>
        <p:nvGrpSpPr>
          <p:cNvPr id="29" name="그룹 28"/>
          <p:cNvGrpSpPr/>
          <p:nvPr/>
        </p:nvGrpSpPr>
        <p:grpSpPr>
          <a:xfrm>
            <a:off x="461292" y="1398243"/>
            <a:ext cx="3527393" cy="4726823"/>
            <a:chOff x="852716" y="1398243"/>
            <a:chExt cx="3527393" cy="4726823"/>
          </a:xfrm>
        </p:grpSpPr>
        <p:sp>
          <p:nvSpPr>
            <p:cNvPr id="22" name="타원 21"/>
            <p:cNvSpPr/>
            <p:nvPr/>
          </p:nvSpPr>
          <p:spPr>
            <a:xfrm>
              <a:off x="852716" y="2022421"/>
              <a:ext cx="369694" cy="36969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1948252" y="1795291"/>
              <a:ext cx="1949028" cy="82395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후보 메뉴 리스트의</a:t>
              </a:r>
              <a:endParaRPr lang="en-US" altLang="ko-KR" sz="11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algn="ctr"/>
              <a:r>
                <a:rPr lang="ko-KR" altLang="en-US" sz="1100" dirty="0" err="1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메뉴명을</a:t>
              </a:r>
              <a:r>
                <a:rPr lang="ko-KR" altLang="en-US" sz="11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가지고 </a:t>
              </a:r>
              <a:endParaRPr lang="en-US" altLang="ko-KR" sz="11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algn="ctr"/>
              <a:r>
                <a:rPr lang="en-US" altLang="ko-KR" sz="11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‘</a:t>
              </a:r>
              <a:r>
                <a:rPr lang="ko-KR" altLang="en-US" sz="1100" dirty="0" err="1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식단히스토리</a:t>
              </a:r>
              <a:r>
                <a:rPr lang="en-US" altLang="ko-KR" sz="11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’</a:t>
              </a:r>
              <a:r>
                <a:rPr lang="ko-KR" altLang="en-US" sz="11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과 </a:t>
              </a:r>
              <a:r>
                <a:rPr lang="en-US" altLang="ko-KR" sz="11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‘</a:t>
              </a:r>
              <a:r>
                <a:rPr lang="ko-KR" altLang="en-US" sz="1100" dirty="0" err="1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메뉴코드</a:t>
              </a:r>
              <a:r>
                <a:rPr lang="en-US" altLang="ko-KR" sz="11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’</a:t>
              </a:r>
              <a:r>
                <a:rPr lang="ko-KR" altLang="en-US" sz="11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를</a:t>
              </a:r>
              <a:endParaRPr lang="en-US" altLang="ko-KR" sz="11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pPr algn="ctr"/>
              <a:r>
                <a:rPr lang="ko-KR" altLang="en-US" sz="11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읽어 옴</a:t>
              </a:r>
              <a:endParaRPr lang="en-US" altLang="ko-KR" sz="11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24" name="순서도: 판단 23"/>
            <p:cNvSpPr/>
            <p:nvPr/>
          </p:nvSpPr>
          <p:spPr>
            <a:xfrm>
              <a:off x="2568925" y="2932591"/>
              <a:ext cx="707683" cy="474148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38046" y="3114276"/>
              <a:ext cx="1340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[ 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배정될 수 있는</a:t>
              </a:r>
              <a:endPara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Meal 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조건에 부합 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]</a:t>
              </a:r>
              <a:endPara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cxnSp>
          <p:nvCxnSpPr>
            <p:cNvPr id="30" name="직선 화살표 연결선 29"/>
            <p:cNvCxnSpPr>
              <a:endCxn id="23" idx="1"/>
            </p:cNvCxnSpPr>
            <p:nvPr/>
          </p:nvCxnSpPr>
          <p:spPr>
            <a:xfrm>
              <a:off x="1213223" y="2207269"/>
              <a:ext cx="735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3" idx="2"/>
              <a:endCxn id="24" idx="0"/>
            </p:cNvCxnSpPr>
            <p:nvPr/>
          </p:nvCxnSpPr>
          <p:spPr>
            <a:xfrm>
              <a:off x="2922766" y="2619246"/>
              <a:ext cx="1" cy="3133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444738" y="4732855"/>
              <a:ext cx="11576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[ 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인접 메뉴들과</a:t>
              </a:r>
              <a:endPara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</a:t>
              </a:r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메뉴 코드가 </a:t>
              </a:r>
              <a:endParaRPr lang="en-US" altLang="ko-KR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  <a:p>
              <a:r>
                <a:rPr lang="ko-KR" altLang="en-US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유사하지 않음 </a:t>
              </a:r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]</a:t>
              </a:r>
              <a:endPara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362217" y="2858123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[else]</a:t>
              </a:r>
              <a:endPara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cxnSp>
          <p:nvCxnSpPr>
            <p:cNvPr id="34" name="직선 화살표 연결선 33"/>
            <p:cNvCxnSpPr>
              <a:endCxn id="35" idx="0"/>
            </p:cNvCxnSpPr>
            <p:nvPr/>
          </p:nvCxnSpPr>
          <p:spPr>
            <a:xfrm>
              <a:off x="2922374" y="3407454"/>
              <a:ext cx="0" cy="1159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순서도: 판단 34"/>
            <p:cNvSpPr/>
            <p:nvPr/>
          </p:nvSpPr>
          <p:spPr>
            <a:xfrm>
              <a:off x="2568532" y="4566634"/>
              <a:ext cx="707683" cy="474148"/>
            </a:xfrm>
            <a:prstGeom prst="flowChartDecision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2737526" y="5755372"/>
              <a:ext cx="369694" cy="36969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cxnSp>
          <p:nvCxnSpPr>
            <p:cNvPr id="37" name="직선 화살표 연결선 36"/>
            <p:cNvCxnSpPr>
              <a:stCxn id="35" idx="2"/>
              <a:endCxn id="36" idx="0"/>
            </p:cNvCxnSpPr>
            <p:nvPr/>
          </p:nvCxnSpPr>
          <p:spPr>
            <a:xfrm flipH="1">
              <a:off x="2922373" y="5040781"/>
              <a:ext cx="1" cy="7145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356467" y="4418123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[else]</a:t>
              </a:r>
              <a:endParaRPr lang="ko-KR" altLang="en-US" sz="12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cxnSp>
          <p:nvCxnSpPr>
            <p:cNvPr id="39" name="직선 연결선 38"/>
            <p:cNvCxnSpPr>
              <a:stCxn id="24" idx="3"/>
            </p:cNvCxnSpPr>
            <p:nvPr/>
          </p:nvCxnSpPr>
          <p:spPr>
            <a:xfrm>
              <a:off x="3276608" y="3169665"/>
              <a:ext cx="11035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3298118" y="4803707"/>
              <a:ext cx="10819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V="1">
              <a:off x="4380109" y="2207268"/>
              <a:ext cx="0" cy="25964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endCxn id="23" idx="3"/>
            </p:cNvCxnSpPr>
            <p:nvPr/>
          </p:nvCxnSpPr>
          <p:spPr>
            <a:xfrm flipH="1">
              <a:off x="3897280" y="2207269"/>
              <a:ext cx="482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155898" y="1398243"/>
              <a:ext cx="27510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[ </a:t>
              </a:r>
              <a:r>
                <a:rPr lang="ko-KR" altLang="en-US" sz="14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식단 배정 규칙 </a:t>
              </a:r>
              <a:r>
                <a:rPr lang="en-US" altLang="ko-KR" sz="14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Activity Diagram</a:t>
              </a:r>
              <a:r>
                <a:rPr lang="ko-KR" altLang="en-US" sz="14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 </a:t>
              </a:r>
              <a:r>
                <a:rPr lang="en-US" altLang="ko-KR" sz="1400" dirty="0"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]</a:t>
              </a:r>
              <a:endParaRPr lang="ko-KR" altLang="en-US" sz="1400" dirty="0"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741850" y="2986854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①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41850" y="4623095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AppleSDGothicNeoEB00" panose="02000503000000000000" pitchFamily="2" charset="-127"/>
                  <a:ea typeface="AppleSDGothicNeoEB00" panose="02000503000000000000" pitchFamily="2" charset="-127"/>
                </a:rPr>
                <a:t>②</a:t>
              </a:r>
            </a:p>
          </p:txBody>
        </p:sp>
      </p:grp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25544"/>
              </p:ext>
            </p:extLst>
          </p:nvPr>
        </p:nvGraphicFramePr>
        <p:xfrm>
          <a:off x="4738202" y="1370814"/>
          <a:ext cx="2794642" cy="482092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514481">
                  <a:extLst>
                    <a:ext uri="{9D8B030D-6E8A-4147-A177-3AD203B41FA5}">
                      <a16:colId xmlns:a16="http://schemas.microsoft.com/office/drawing/2014/main" val="1104604009"/>
                    </a:ext>
                  </a:extLst>
                </a:gridCol>
                <a:gridCol w="1280161">
                  <a:extLst>
                    <a:ext uri="{9D8B030D-6E8A-4147-A177-3AD203B41FA5}">
                      <a16:colId xmlns:a16="http://schemas.microsoft.com/office/drawing/2014/main" val="35760649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메뉴</a:t>
                      </a:r>
                    </a:p>
                  </a:txBody>
                  <a:tcPr anchor="ctr">
                    <a:solidFill>
                      <a:srgbClr val="FACE9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00" dirty="0">
                          <a:solidFill>
                            <a:schemeClr val="tx1"/>
                          </a:solidFill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점수</a:t>
                      </a:r>
                      <a:endParaRPr lang="en-US" altLang="ko-KR" sz="1600" b="0" spc="-100" dirty="0">
                        <a:solidFill>
                          <a:schemeClr val="tx1"/>
                        </a:solidFill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rgbClr val="FACE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421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0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참치샐러드비빔밥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1.5</a:t>
                      </a:r>
                      <a:endParaRPr lang="ko-KR" altLang="en-US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6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0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고등어무조림</a:t>
                      </a:r>
                      <a:endParaRPr lang="en-US" altLang="ko-KR" sz="1600" spc="-100" baseline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1.5</a:t>
                      </a:r>
                      <a:endParaRPr lang="ko-KR" altLang="en-US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300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00" baseline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찜닭</a:t>
                      </a:r>
                      <a:endParaRPr lang="ko-KR" altLang="en-US" sz="1600" spc="-100" baseline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1.3</a:t>
                      </a:r>
                      <a:endParaRPr lang="ko-KR" altLang="en-US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538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0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갈치조림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1.2</a:t>
                      </a:r>
                      <a:endParaRPr lang="ko-KR" altLang="en-US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958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00" baseline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돼지갈비찜</a:t>
                      </a:r>
                      <a:endParaRPr lang="ko-KR" altLang="en-US" sz="1600" spc="-100" baseline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1.2</a:t>
                      </a:r>
                      <a:endParaRPr lang="ko-KR" altLang="en-US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42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0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해물파전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1.2</a:t>
                      </a:r>
                      <a:endParaRPr lang="ko-KR" altLang="en-US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239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00" baseline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쭈꾸미칼국수</a:t>
                      </a:r>
                      <a:endParaRPr lang="ko-KR" altLang="en-US" sz="1600" spc="-100" baseline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1.0</a:t>
                      </a:r>
                      <a:endParaRPr lang="ko-KR" altLang="en-US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1821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00" baseline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삼겹살수육</a:t>
                      </a:r>
                      <a:endParaRPr lang="ko-KR" altLang="en-US" sz="1600" spc="-100" baseline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0.98</a:t>
                      </a:r>
                      <a:endParaRPr lang="ko-KR" altLang="en-US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65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00" baseline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닭볶음탕</a:t>
                      </a:r>
                      <a:endParaRPr lang="ko-KR" altLang="en-US" sz="1600" spc="-100" baseline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0.9</a:t>
                      </a:r>
                      <a:endParaRPr lang="ko-KR" altLang="en-US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430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0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치즈계란말이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0.0</a:t>
                      </a:r>
                      <a:endParaRPr lang="ko-KR" altLang="en-US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01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0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차돌부추말이</a:t>
                      </a:r>
                      <a:endParaRPr lang="ko-KR" altLang="en-US" sz="1600" spc="-150" baseline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-8.4</a:t>
                      </a:r>
                      <a:endParaRPr lang="ko-KR" altLang="en-US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4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-100" baseline="0" dirty="0" err="1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소갈비찜</a:t>
                      </a:r>
                      <a:endParaRPr lang="ko-KR" altLang="en-US" sz="1600" spc="-100" baseline="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-9.0</a:t>
                      </a:r>
                      <a:endParaRPr lang="ko-KR" altLang="en-US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55126"/>
                  </a:ext>
                </a:extLst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4709100" y="970013"/>
            <a:ext cx="2852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[</a:t>
            </a:r>
            <a:r>
              <a:rPr lang="ko-KR" altLang="en-US" sz="1600" spc="-1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후보 메뉴 리스트 예시 </a:t>
            </a:r>
            <a:r>
              <a:rPr lang="en-US" altLang="ko-KR" sz="1600" spc="-1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]</a:t>
            </a:r>
            <a:endParaRPr lang="ko-KR" altLang="en-US" sz="1600" spc="-1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8134947" y="1769848"/>
            <a:ext cx="3689417" cy="5050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11/14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아침</a:t>
            </a:r>
          </a:p>
        </p:txBody>
      </p:sp>
      <p:sp>
        <p:nvSpPr>
          <p:cNvPr id="54" name="모서리가 둥근 직사각형 53"/>
          <p:cNvSpPr/>
          <p:nvPr/>
        </p:nvSpPr>
        <p:spPr>
          <a:xfrm>
            <a:off x="8134947" y="2334096"/>
            <a:ext cx="3689417" cy="5050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11/14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점심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8134947" y="2896349"/>
            <a:ext cx="3689417" cy="5050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11/14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저녁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8134947" y="3458601"/>
            <a:ext cx="3689417" cy="5050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11/15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아침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8134947" y="4020853"/>
            <a:ext cx="3689417" cy="50504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11/15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점심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8134947" y="4583105"/>
            <a:ext cx="3689417" cy="505047"/>
          </a:xfrm>
          <a:prstGeom prst="roundRect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11/15 </a:t>
            </a:r>
            <a:r>
              <a:rPr lang="ko-KR" altLang="en-US" dirty="0">
                <a:solidFill>
                  <a:schemeClr val="tx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저녁</a:t>
            </a:r>
          </a:p>
        </p:txBody>
      </p:sp>
      <p:sp>
        <p:nvSpPr>
          <p:cNvPr id="65" name="왼쪽/오른쪽 화살표 64"/>
          <p:cNvSpPr/>
          <p:nvPr/>
        </p:nvSpPr>
        <p:spPr>
          <a:xfrm rot="4123834">
            <a:off x="6315392" y="3163858"/>
            <a:ext cx="3235894" cy="466004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7767311" y="2186971"/>
            <a:ext cx="408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① 저녁에 배정되어도 되는 메뉴인가</a:t>
            </a:r>
            <a:r>
              <a:rPr lang="en-US" altLang="ko-KR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? (T/F)</a:t>
            </a:r>
          </a:p>
        </p:txBody>
      </p:sp>
      <p:sp>
        <p:nvSpPr>
          <p:cNvPr id="69" name="왼쪽/오른쪽 화살표 68"/>
          <p:cNvSpPr/>
          <p:nvPr/>
        </p:nvSpPr>
        <p:spPr>
          <a:xfrm rot="5400000">
            <a:off x="10928515" y="4323158"/>
            <a:ext cx="865926" cy="466004"/>
          </a:xfrm>
          <a:prstGeom prst="left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8984009" y="5168210"/>
            <a:ext cx="2888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② </a:t>
            </a:r>
            <a:r>
              <a:rPr lang="en-US" altLang="ko-KR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11/15 </a:t>
            </a:r>
            <a:r>
              <a:rPr lang="ko-KR" altLang="en-US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점심에 배정된 메뉴와</a:t>
            </a:r>
            <a:endParaRPr lang="en-US" altLang="ko-KR" dirty="0">
              <a:solidFill>
                <a:srgbClr val="FF0000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유사한 메뉴인가</a:t>
            </a:r>
            <a:r>
              <a:rPr lang="en-US" altLang="ko-KR" dirty="0">
                <a:solidFill>
                  <a:srgbClr val="FF0000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553232" y="1332265"/>
            <a:ext cx="2852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[ </a:t>
            </a:r>
            <a:r>
              <a:rPr lang="ko-KR" altLang="en-US" sz="1600" spc="-1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식단 배정 예시</a:t>
            </a:r>
            <a:r>
              <a:rPr lang="en-US" altLang="ko-KR" sz="1600" spc="-1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]</a:t>
            </a:r>
            <a:endParaRPr lang="ko-KR" altLang="en-US" sz="1600" spc="-1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634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F08B44B9-5925-41B9-B33F-3EC393436F89}"/>
              </a:ext>
            </a:extLst>
          </p:cNvPr>
          <p:cNvSpPr/>
          <p:nvPr/>
        </p:nvSpPr>
        <p:spPr>
          <a:xfrm>
            <a:off x="7977278" y="1016417"/>
            <a:ext cx="4825165" cy="4825165"/>
          </a:xfrm>
          <a:prstGeom prst="ellipse">
            <a:avLst/>
          </a:prstGeom>
          <a:noFill/>
          <a:ln>
            <a:solidFill>
              <a:srgbClr val="FFF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1D4B2D6-BD63-4C37-B8E3-AD63A6B53F0F}"/>
              </a:ext>
            </a:extLst>
          </p:cNvPr>
          <p:cNvSpPr/>
          <p:nvPr/>
        </p:nvSpPr>
        <p:spPr>
          <a:xfrm>
            <a:off x="7267956" y="3228944"/>
            <a:ext cx="21018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Coding Guideline</a:t>
            </a:r>
            <a:endParaRPr lang="ko-KR" altLang="en-US" sz="2000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FFB30F6-F1BD-4E7D-9DC2-E5CCC17351B5}"/>
              </a:ext>
            </a:extLst>
          </p:cNvPr>
          <p:cNvSpPr/>
          <p:nvPr/>
        </p:nvSpPr>
        <p:spPr>
          <a:xfrm>
            <a:off x="3056606" y="1843951"/>
            <a:ext cx="3365024" cy="31700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0000" dirty="0">
                <a:solidFill>
                  <a:srgbClr val="FACE9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20000" dirty="0">
              <a:solidFill>
                <a:srgbClr val="FACE9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7D57714C-E8D4-4C64-A90D-88D19DBC7200}"/>
              </a:ext>
            </a:extLst>
          </p:cNvPr>
          <p:cNvSpPr/>
          <p:nvPr/>
        </p:nvSpPr>
        <p:spPr>
          <a:xfrm>
            <a:off x="174462" y="160578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F5B58CD-51E3-475D-8F40-FFF5723435E5}"/>
              </a:ext>
            </a:extLst>
          </p:cNvPr>
          <p:cNvSpPr/>
          <p:nvPr/>
        </p:nvSpPr>
        <p:spPr>
          <a:xfrm>
            <a:off x="10876330" y="2559103"/>
            <a:ext cx="182914" cy="182914"/>
          </a:xfrm>
          <a:prstGeom prst="ellipse">
            <a:avLst/>
          </a:prstGeom>
          <a:solidFill>
            <a:srgbClr val="FF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3E07B19-BD61-483F-BC4D-197CBBF73C70}"/>
              </a:ext>
            </a:extLst>
          </p:cNvPr>
          <p:cNvSpPr/>
          <p:nvPr/>
        </p:nvSpPr>
        <p:spPr>
          <a:xfrm flipV="1">
            <a:off x="1671287" y="1262503"/>
            <a:ext cx="182914" cy="182914"/>
          </a:xfrm>
          <a:prstGeom prst="ellipse">
            <a:avLst/>
          </a:prstGeom>
          <a:solidFill>
            <a:srgbClr val="FF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014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줄무늬가 있는 오른쪽 화살표 47"/>
          <p:cNvSpPr/>
          <p:nvPr/>
        </p:nvSpPr>
        <p:spPr>
          <a:xfrm>
            <a:off x="9906555" y="3088363"/>
            <a:ext cx="1987794" cy="1562573"/>
          </a:xfrm>
          <a:prstGeom prst="stripedRightArrow">
            <a:avLst/>
          </a:prstGeom>
          <a:gradFill flip="none" rotWithShape="1">
            <a:gsLst>
              <a:gs pos="0">
                <a:srgbClr val="FFF2CE">
                  <a:alpha val="33000"/>
                </a:srgbClr>
              </a:gs>
              <a:gs pos="74000">
                <a:srgbClr val="FFF2CE"/>
              </a:gs>
              <a:gs pos="84000">
                <a:srgbClr val="FFF2CE"/>
              </a:gs>
              <a:gs pos="100000">
                <a:srgbClr val="FFF2C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-6000" y="-613457"/>
            <a:ext cx="2858947" cy="497711"/>
            <a:chOff x="9167149" y="-717630"/>
            <a:chExt cx="2858947" cy="497711"/>
          </a:xfrm>
        </p:grpSpPr>
        <p:sp>
          <p:nvSpPr>
            <p:cNvPr id="11" name="직사각형 10"/>
            <p:cNvSpPr/>
            <p:nvPr/>
          </p:nvSpPr>
          <p:spPr>
            <a:xfrm>
              <a:off x="9167149" y="-717630"/>
              <a:ext cx="497711" cy="497711"/>
            </a:xfrm>
            <a:prstGeom prst="rect">
              <a:avLst/>
            </a:prstGeom>
            <a:solidFill>
              <a:srgbClr val="FFFD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757458" y="-717630"/>
              <a:ext cx="497711" cy="497711"/>
            </a:xfrm>
            <a:prstGeom prst="rect">
              <a:avLst/>
            </a:prstGeom>
            <a:solidFill>
              <a:srgbClr val="D3E3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0347767" y="-717630"/>
              <a:ext cx="497711" cy="497711"/>
            </a:xfrm>
            <a:prstGeom prst="rect">
              <a:avLst/>
            </a:prstGeom>
            <a:solidFill>
              <a:srgbClr val="FF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0938076" y="-717630"/>
              <a:ext cx="497711" cy="497711"/>
            </a:xfrm>
            <a:prstGeom prst="rect">
              <a:avLst/>
            </a:prstGeom>
            <a:solidFill>
              <a:srgbClr val="FAC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528385" y="-717630"/>
              <a:ext cx="497711" cy="497711"/>
            </a:xfrm>
            <a:prstGeom prst="rect">
              <a:avLst/>
            </a:prstGeom>
            <a:solidFill>
              <a:srgbClr val="AEAE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65D2E408-CA93-4E01-942B-96CBE6E56075}"/>
              </a:ext>
            </a:extLst>
          </p:cNvPr>
          <p:cNvSpPr/>
          <p:nvPr/>
        </p:nvSpPr>
        <p:spPr>
          <a:xfrm>
            <a:off x="174462" y="160578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27C73-0368-4EF8-8140-F6B9802998F0}"/>
              </a:ext>
            </a:extLst>
          </p:cNvPr>
          <p:cNvSpPr txBox="1"/>
          <p:nvPr/>
        </p:nvSpPr>
        <p:spPr>
          <a:xfrm>
            <a:off x="547337" y="385663"/>
            <a:ext cx="358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(4) </a:t>
            </a:r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향후 추천을 위한 데이터 갱신</a:t>
            </a:r>
            <a:endParaRPr lang="en-US" altLang="ko-KR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1026" name="Picture 2" descr="contents based content profil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545" y="-2139005"/>
            <a:ext cx="37338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0" name="그룹 79"/>
          <p:cNvGrpSpPr/>
          <p:nvPr/>
        </p:nvGrpSpPr>
        <p:grpSpPr>
          <a:xfrm>
            <a:off x="491711" y="7616506"/>
            <a:ext cx="10152306" cy="945880"/>
            <a:chOff x="1019847" y="1351000"/>
            <a:chExt cx="10152306" cy="945880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4201510" y="1418370"/>
              <a:ext cx="3738530" cy="235169"/>
            </a:xfrm>
            <a:prstGeom prst="roundRect">
              <a:avLst>
                <a:gd name="adj" fmla="val 48846"/>
              </a:avLst>
            </a:prstGeom>
            <a:solidFill>
              <a:srgbClr val="FFF2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16821" y="1403131"/>
              <a:ext cx="63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1019847" y="1351000"/>
              <a:ext cx="10152306" cy="945880"/>
              <a:chOff x="988162" y="1233854"/>
              <a:chExt cx="10152306" cy="945880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2735603" y="1256404"/>
                <a:ext cx="840486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이 추천 방식은 사용자의 선호와 요구</a:t>
                </a:r>
                <a:r>
                  <a:rPr lang="en-US" altLang="ko-KR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(needs)</a:t>
                </a:r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에 대한 추론을 기반으로 한 제품을 제안한다</a:t>
                </a:r>
                <a:r>
                  <a:rPr lang="en-US" altLang="ko-KR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.</a:t>
                </a:r>
              </a:p>
              <a:p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이 지식</a:t>
                </a:r>
                <a:r>
                  <a:rPr lang="en-US" altLang="ko-KR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(knowledge)</a:t>
                </a:r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는 때때로 얼마나 특정한 제품 특징이 사용자의 요구를 충족시키는 지에</a:t>
                </a:r>
                <a:endParaRPr lang="en-US" altLang="ko-KR" dirty="0">
                  <a:latin typeface="AppleSDGothicNeoR00" panose="02000503000000000000" pitchFamily="2" charset="-127"/>
                  <a:ea typeface="AppleSDGothicNeoR00" panose="02000503000000000000" pitchFamily="2" charset="-127"/>
                </a:endParaRPr>
              </a:p>
              <a:p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대한 뚜렷한 기능적</a:t>
                </a:r>
                <a:r>
                  <a:rPr lang="en-US" altLang="ko-KR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(functional) </a:t>
                </a:r>
                <a:r>
                  <a:rPr lang="ko-KR" altLang="en-US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지식을 포함한다</a:t>
                </a:r>
                <a:r>
                  <a:rPr lang="en-US" altLang="ko-KR" dirty="0">
                    <a:latin typeface="AppleSDGothicNeoR00" panose="02000503000000000000" pitchFamily="2" charset="-127"/>
                    <a:ea typeface="AppleSDGothicNeoR00" panose="02000503000000000000" pitchFamily="2" charset="-127"/>
                  </a:rPr>
                  <a:t>.</a:t>
                </a:r>
                <a:endParaRPr lang="ko-KR" altLang="en-US" dirty="0">
                  <a:latin typeface="AppleSDGothicNeoR00" panose="02000503000000000000" pitchFamily="2" charset="-127"/>
                  <a:ea typeface="AppleSDGothicNeoR00" panose="02000503000000000000" pitchFamily="2" charset="-127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988162" y="1233854"/>
                <a:ext cx="144302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altLang="ko-KR" sz="2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Rule Based</a:t>
                </a:r>
              </a:p>
              <a:p>
                <a:pPr algn="r"/>
                <a:r>
                  <a:rPr lang="en-US" altLang="ko-KR" sz="2000" dirty="0">
                    <a:latin typeface="AppleSDGothicNeoB00" panose="02000503000000000000" pitchFamily="2" charset="-127"/>
                    <a:ea typeface="AppleSDGothicNeoB00" panose="02000503000000000000" pitchFamily="2" charset="-127"/>
                  </a:rPr>
                  <a:t>Filtering</a:t>
                </a:r>
                <a:endParaRPr lang="ko-KR" altLang="en-US" sz="2000" dirty="0">
                  <a:latin typeface="AppleSDGothicNeoB00" panose="02000503000000000000" pitchFamily="2" charset="-127"/>
                  <a:ea typeface="AppleSDGothicNeoB00" panose="02000503000000000000" pitchFamily="2" charset="-127"/>
                </a:endParaRPr>
              </a:p>
            </p:txBody>
          </p:sp>
        </p:grpSp>
      </p:grp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663544"/>
              </p:ext>
            </p:extLst>
          </p:nvPr>
        </p:nvGraphicFramePr>
        <p:xfrm>
          <a:off x="464715" y="1302162"/>
          <a:ext cx="7340927" cy="54864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835232">
                  <a:extLst>
                    <a:ext uri="{9D8B030D-6E8A-4147-A177-3AD203B41FA5}">
                      <a16:colId xmlns:a16="http://schemas.microsoft.com/office/drawing/2014/main" val="1564146863"/>
                    </a:ext>
                  </a:extLst>
                </a:gridCol>
                <a:gridCol w="1835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0463">
                  <a:extLst>
                    <a:ext uri="{9D8B030D-6E8A-4147-A177-3AD203B41FA5}">
                      <a16:colId xmlns:a16="http://schemas.microsoft.com/office/drawing/2014/main" val="687090315"/>
                    </a:ext>
                  </a:extLst>
                </a:gridCol>
              </a:tblGrid>
              <a:tr h="3550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이용자의 </a:t>
                      </a:r>
                      <a:r>
                        <a:rPr lang="en-US" altLang="ko-KR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Action</a:t>
                      </a:r>
                      <a:endParaRPr lang="ko-KR" altLang="en-US" b="0" spc="-100" baseline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Case</a:t>
                      </a:r>
                      <a:endParaRPr lang="ko-KR" altLang="en-US" b="0" spc="-100" baseline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피드백</a:t>
                      </a:r>
                    </a:p>
                  </a:txBody>
                  <a:tcPr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584982"/>
                  </a:ext>
                </a:extLst>
              </a:tr>
              <a:tr h="10355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메뉴 이행</a:t>
                      </a: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배정된 메뉴 이행</a:t>
                      </a: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spc="-1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  <a:sym typeface="Wingdings" panose="05000000000000000000" pitchFamily="2" charset="2"/>
                        </a:rPr>
                        <a:t>이용자 보유 식재료 갱신</a:t>
                      </a:r>
                      <a:endParaRPr lang="en-US" altLang="ko-KR" sz="1600" spc="-10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  <a:sym typeface="Wingdings" panose="05000000000000000000" pitchFamily="2" charset="2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spc="-1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  <a:sym typeface="Wingdings" panose="05000000000000000000" pitchFamily="2" charset="2"/>
                        </a:rPr>
                        <a:t>해당 메뉴와 유사한 메뉴코드를 가진</a:t>
                      </a:r>
                      <a:br>
                        <a:rPr lang="en-US" altLang="ko-KR" sz="1600" spc="-1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  <a:sym typeface="Wingdings" panose="05000000000000000000" pitchFamily="2" charset="2"/>
                        </a:rPr>
                      </a:br>
                      <a:r>
                        <a:rPr lang="ko-KR" altLang="en-US" sz="1600" spc="-1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  <a:sym typeface="Wingdings" panose="05000000000000000000" pitchFamily="2" charset="2"/>
                        </a:rPr>
                        <a:t>메뉴들의 </a:t>
                      </a:r>
                      <a:r>
                        <a:rPr lang="en-US" altLang="ko-KR" sz="1600" spc="-1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  <a:sym typeface="Wingdings" panose="05000000000000000000" pitchFamily="2" charset="2"/>
                        </a:rPr>
                        <a:t>‘</a:t>
                      </a:r>
                      <a:r>
                        <a:rPr lang="ko-KR" altLang="en-US" sz="1600" spc="-10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  <a:sym typeface="Wingdings" panose="05000000000000000000" pitchFamily="2" charset="2"/>
                        </a:rPr>
                        <a:t>최근 배정된 날짜</a:t>
                      </a:r>
                      <a:r>
                        <a:rPr lang="en-US" altLang="ko-KR" sz="1600" spc="-1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  <a:sym typeface="Wingdings" panose="05000000000000000000" pitchFamily="2" charset="2"/>
                        </a:rPr>
                        <a:t>’</a:t>
                      </a:r>
                      <a:r>
                        <a:rPr lang="ko-KR" altLang="en-US" sz="1600" spc="-1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  <a:sym typeface="Wingdings" panose="05000000000000000000" pitchFamily="2" charset="2"/>
                        </a:rPr>
                        <a:t>를</a:t>
                      </a:r>
                      <a:br>
                        <a:rPr lang="en-US" altLang="ko-KR" sz="1600" spc="-100" baseline="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  <a:sym typeface="Wingdings" panose="05000000000000000000" pitchFamily="2" charset="2"/>
                        </a:rPr>
                      </a:br>
                      <a:r>
                        <a:rPr lang="ko-KR" altLang="en-US" sz="1600" spc="-100" dirty="0"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  <a:sym typeface="Wingdings" panose="05000000000000000000" pitchFamily="2" charset="2"/>
                        </a:rPr>
                        <a:t>식단의 날짜로 모두 갱신</a:t>
                      </a:r>
                      <a:endParaRPr lang="en-US" altLang="ko-KR" sz="1600" spc="-100" dirty="0">
                        <a:latin typeface="AppleSDGothicNeoR00" panose="02000503000000000000" pitchFamily="2" charset="-127"/>
                        <a:ea typeface="AppleSDGothicNeoR00" panose="02000503000000000000" pitchFamily="2" charset="-127"/>
                        <a:sym typeface="Wingdings" panose="05000000000000000000" pitchFamily="2" charset="2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083639"/>
                  </a:ext>
                </a:extLst>
              </a:tr>
              <a:tr h="32547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메뉴 </a:t>
                      </a:r>
                      <a:r>
                        <a:rPr lang="ko-KR" altLang="en-US" sz="1600" b="0" spc="-100" baseline="0" dirty="0" err="1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미이행</a:t>
                      </a:r>
                      <a:endParaRPr lang="ko-KR" altLang="en-US" sz="1600" b="0" spc="-100" baseline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조리 실패</a:t>
                      </a: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ppleSDGothicNeoR00" panose="02000503000000000000" pitchFamily="2" charset="-127"/>
                        <a:buNone/>
                        <a:tabLst/>
                        <a:defRPr/>
                      </a:pPr>
                      <a:r>
                        <a:rPr lang="ko-KR" altLang="en-US" sz="1600" b="0" spc="0" baseline="0" dirty="0">
                          <a:solidFill>
                            <a:schemeClr val="tx1"/>
                          </a:solidFill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이용자 보유 식재료 갱신</a:t>
                      </a: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51661"/>
                  </a:ext>
                </a:extLst>
              </a:tr>
              <a:tr h="3254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spc="-100" baseline="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재료가 없어서</a:t>
                      </a: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ppleSDGothicNeoR00" panose="02000503000000000000" pitchFamily="2" charset="-127"/>
                        <a:buNone/>
                        <a:tabLst/>
                        <a:defRPr/>
                      </a:pPr>
                      <a:r>
                        <a:rPr lang="ko-KR" altLang="en-US" sz="1600" b="0" spc="0" baseline="0" dirty="0">
                          <a:solidFill>
                            <a:schemeClr val="tx1"/>
                          </a:solidFill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이용자 보유 식재료 갱신</a:t>
                      </a: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591981"/>
                  </a:ext>
                </a:extLst>
              </a:tr>
              <a:tr h="3254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b="0" spc="-100" baseline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시간이 없어서</a:t>
                      </a:r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, </a:t>
                      </a: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기타</a:t>
                      </a: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ppleSDGothicNeoR00" panose="02000503000000000000" pitchFamily="2" charset="-127"/>
                        <a:buNone/>
                        <a:tabLst/>
                        <a:defRPr/>
                      </a:pPr>
                      <a:r>
                        <a:rPr lang="ko-KR" altLang="en-US" sz="1600" b="0" spc="0" baseline="0" dirty="0">
                          <a:solidFill>
                            <a:schemeClr val="tx1"/>
                          </a:solidFill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별도 처리 없음</a:t>
                      </a: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886210"/>
                  </a:ext>
                </a:extLst>
              </a:tr>
              <a:tr h="562175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00" baseline="0" dirty="0">
                          <a:latin typeface="AppleSDGothicNeoSB00" panose="02000503000000000000" pitchFamily="2" charset="-127"/>
                          <a:ea typeface="AppleSDGothicNeoSB00" panose="02000503000000000000" pitchFamily="2" charset="-127"/>
                        </a:rPr>
                        <a:t>메뉴 변경</a:t>
                      </a:r>
                      <a:endParaRPr lang="en-US" altLang="ko-KR" sz="1600" b="0" spc="-100" baseline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식단 이동</a:t>
                      </a:r>
                      <a:endParaRPr lang="en-US" altLang="ko-KR" sz="1600" b="0" spc="-100" baseline="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(</a:t>
                      </a: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다른 끼니에 배정</a:t>
                      </a:r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)</a:t>
                      </a: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b="0" spc="0" baseline="0" dirty="0">
                          <a:solidFill>
                            <a:schemeClr val="tx1"/>
                          </a:solidFill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이동 대상 위치로 메뉴</a:t>
                      </a:r>
                      <a:r>
                        <a:rPr lang="en-US" altLang="ko-KR" sz="1600" b="0" spc="0" baseline="0" dirty="0">
                          <a:solidFill>
                            <a:schemeClr val="tx1"/>
                          </a:solidFill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, </a:t>
                      </a:r>
                      <a:r>
                        <a:rPr lang="ko-KR" altLang="en-US" sz="1600" b="0" spc="0" baseline="0" dirty="0">
                          <a:solidFill>
                            <a:schemeClr val="tx1"/>
                          </a:solidFill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끼니 이동</a:t>
                      </a:r>
                      <a:endParaRPr lang="en-US" altLang="ko-KR" sz="1600" b="0" spc="0" baseline="0" dirty="0">
                        <a:solidFill>
                          <a:schemeClr val="tx1"/>
                        </a:solidFill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b="0" spc="0" baseline="0" dirty="0">
                          <a:solidFill>
                            <a:schemeClr val="tx1"/>
                          </a:solidFill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해당 위치에 새로운 메뉴 추천</a:t>
                      </a: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674290"/>
                  </a:ext>
                </a:extLst>
              </a:tr>
              <a:tr h="783164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600" b="0" spc="-100" baseline="0" dirty="0">
                        <a:latin typeface="AppleSDGothicNeoSB00" panose="02000503000000000000" pitchFamily="2" charset="-127"/>
                        <a:ea typeface="AppleSDGothicNeoSB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식단 삭제</a:t>
                      </a:r>
                      <a:endParaRPr lang="en-US" altLang="ko-KR" sz="1600" b="0" spc="-100" baseline="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(</a:t>
                      </a: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새로운 메뉴 추천</a:t>
                      </a:r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)</a:t>
                      </a: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spc="0" baseline="0" dirty="0">
                          <a:solidFill>
                            <a:schemeClr val="tx1"/>
                          </a:solidFill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해당 메뉴</a:t>
                      </a:r>
                      <a:r>
                        <a:rPr lang="en-US" altLang="ko-KR" sz="1600" b="0" spc="0" baseline="0" dirty="0">
                          <a:solidFill>
                            <a:schemeClr val="tx1"/>
                          </a:solidFill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, </a:t>
                      </a:r>
                      <a:r>
                        <a:rPr lang="ko-KR" altLang="en-US" sz="1600" b="0" spc="0" baseline="0" dirty="0">
                          <a:solidFill>
                            <a:schemeClr val="tx1"/>
                          </a:solidFill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끼니에 대한 식단 히스토리 및 점수 갱신</a:t>
                      </a:r>
                      <a:endParaRPr lang="en-US" altLang="ko-KR" sz="1600" b="0" spc="0" baseline="0" dirty="0">
                        <a:solidFill>
                          <a:schemeClr val="tx1"/>
                        </a:solidFill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spc="0" baseline="0" dirty="0">
                          <a:solidFill>
                            <a:schemeClr val="tx1"/>
                          </a:solidFill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해당 위치에 새로운 메뉴 추천</a:t>
                      </a: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04871"/>
                  </a:ext>
                </a:extLst>
              </a:tr>
              <a:tr h="798881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600" b="0" spc="-100" baseline="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변경된</a:t>
                      </a:r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 </a:t>
                      </a:r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메뉴</a:t>
                      </a:r>
                      <a:endParaRPr lang="en-US" altLang="ko-KR" sz="1600" b="0" spc="-100" baseline="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(Before)</a:t>
                      </a: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spc="0" baseline="0" dirty="0">
                          <a:solidFill>
                            <a:srgbClr val="FF0000"/>
                          </a:solidFill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해당 메뉴 평점 </a:t>
                      </a:r>
                      <a:r>
                        <a:rPr lang="en-US" altLang="ko-KR" sz="1600" b="0" spc="0" baseline="0" dirty="0">
                          <a:solidFill>
                            <a:srgbClr val="FF0000"/>
                          </a:solidFill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-0.02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600" b="0" spc="0" baseline="0" dirty="0">
                          <a:solidFill>
                            <a:srgbClr val="FF0000"/>
                          </a:solidFill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전체 메뉴 중 해당 메뉴와 메뉴코드가 </a:t>
                      </a:r>
                      <a:br>
                        <a:rPr lang="en-US" altLang="ko-KR" sz="1600" b="0" spc="0" baseline="0" dirty="0">
                          <a:solidFill>
                            <a:srgbClr val="FF0000"/>
                          </a:solidFill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</a:br>
                      <a:r>
                        <a:rPr lang="ko-KR" altLang="en-US" sz="1600" b="0" spc="0" baseline="0" dirty="0">
                          <a:solidFill>
                            <a:srgbClr val="FF0000"/>
                          </a:solidFill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유사한 메뉴들의 평점 </a:t>
                      </a:r>
                      <a:r>
                        <a:rPr lang="en-US" altLang="ko-KR" sz="1600" b="0" spc="0" baseline="0" dirty="0">
                          <a:solidFill>
                            <a:srgbClr val="FF0000"/>
                          </a:solidFill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–0.01</a:t>
                      </a:r>
                      <a:endParaRPr lang="ko-KR" altLang="en-US" sz="1600" b="0" spc="0" baseline="0" dirty="0">
                        <a:solidFill>
                          <a:srgbClr val="FF0000"/>
                        </a:solidFill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982566"/>
                  </a:ext>
                </a:extLst>
              </a:tr>
              <a:tr h="798881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1600" b="0" spc="-100" baseline="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변경한 메뉴</a:t>
                      </a:r>
                      <a:endParaRPr lang="en-US" altLang="ko-KR" sz="1600" b="0" spc="-100" baseline="0" dirty="0">
                        <a:latin typeface="AppleSDGothicNeoL00" panose="02000503000000000000" pitchFamily="2" charset="-127"/>
                        <a:ea typeface="AppleSDGothicNeoL00" panose="02000503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600" b="0" spc="-100" baseline="0" dirty="0">
                          <a:latin typeface="AppleSDGothicNeoL00" panose="02000503000000000000" pitchFamily="2" charset="-127"/>
                          <a:ea typeface="AppleSDGothicNeoL00" panose="02000503000000000000" pitchFamily="2" charset="-127"/>
                        </a:rPr>
                        <a:t>(After)</a:t>
                      </a: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spc="0" baseline="0" dirty="0">
                          <a:solidFill>
                            <a:srgbClr val="0070C0"/>
                          </a:solidFill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-   </a:t>
                      </a:r>
                      <a:r>
                        <a:rPr lang="ko-KR" altLang="en-US" sz="1600" b="0" spc="0" baseline="0" dirty="0">
                          <a:solidFill>
                            <a:srgbClr val="0070C0"/>
                          </a:solidFill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해당 메뉴 평점 </a:t>
                      </a:r>
                      <a:r>
                        <a:rPr lang="en-US" altLang="ko-KR" sz="1600" b="0" spc="0" baseline="0" dirty="0">
                          <a:solidFill>
                            <a:srgbClr val="0070C0"/>
                          </a:solidFill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+0.02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600" b="0" spc="0" baseline="0" dirty="0">
                          <a:solidFill>
                            <a:srgbClr val="0070C0"/>
                          </a:solidFill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전체 메뉴 중 해당 메뉴와 메뉴코드가 </a:t>
                      </a:r>
                      <a:br>
                        <a:rPr lang="en-US" altLang="ko-KR" sz="1600" b="0" spc="0" baseline="0" dirty="0">
                          <a:solidFill>
                            <a:srgbClr val="0070C0"/>
                          </a:solidFill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</a:br>
                      <a:r>
                        <a:rPr lang="ko-KR" altLang="en-US" sz="1600" b="0" spc="0" baseline="0" dirty="0">
                          <a:solidFill>
                            <a:srgbClr val="0070C0"/>
                          </a:solidFill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유사한 메뉴들의 평점 </a:t>
                      </a:r>
                      <a:r>
                        <a:rPr lang="en-US" altLang="ko-KR" sz="1600" b="0" spc="0" baseline="0" dirty="0">
                          <a:solidFill>
                            <a:srgbClr val="0070C0"/>
                          </a:solidFill>
                          <a:latin typeface="AppleSDGothicNeoR00" panose="02000503000000000000" pitchFamily="2" charset="-127"/>
                          <a:ea typeface="AppleSDGothicNeoR00" panose="02000503000000000000" pitchFamily="2" charset="-127"/>
                        </a:rPr>
                        <a:t>+0.01</a:t>
                      </a:r>
                      <a:endParaRPr lang="ko-KR" altLang="en-US" sz="1600" b="0" spc="0" baseline="0" dirty="0">
                        <a:solidFill>
                          <a:srgbClr val="0070C0"/>
                        </a:solidFill>
                        <a:latin typeface="AppleSDGothicNeoR00" panose="02000503000000000000" pitchFamily="2" charset="-127"/>
                        <a:ea typeface="AppleSDGothicNeoR00" panose="02000503000000000000" pitchFamily="2" charset="-127"/>
                      </a:endParaRPr>
                    </a:p>
                  </a:txBody>
                  <a:tcPr anchor="ctr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77778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-503893" y="7181578"/>
            <a:ext cx="6280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*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점수가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1.5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점인 메뉴는 가점을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,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점수가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0.5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점인 메뉴는 감점을 진행하지 않음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1171" y="903249"/>
            <a:ext cx="357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[ </a:t>
            </a:r>
            <a:r>
              <a:rPr lang="ko-KR" altLang="en-US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향후 추천을 위한 데이터 갱신 규칙 </a:t>
            </a:r>
            <a:r>
              <a:rPr lang="en-US" altLang="ko-KR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]</a:t>
            </a:r>
            <a:endParaRPr lang="ko-KR" altLang="en-US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355499" y="2475328"/>
            <a:ext cx="1255472" cy="770342"/>
            <a:chOff x="8205025" y="1966043"/>
            <a:chExt cx="1255472" cy="770342"/>
          </a:xfrm>
        </p:grpSpPr>
        <p:sp>
          <p:nvSpPr>
            <p:cNvPr id="22" name="TextBox 21"/>
            <p:cNvSpPr txBox="1"/>
            <p:nvPr/>
          </p:nvSpPr>
          <p:spPr>
            <a:xfrm>
              <a:off x="8205025" y="2459386"/>
              <a:ext cx="12554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i="1" spc="-1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이용자 보유 식재료 </a:t>
              </a: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4713" y="1966043"/>
              <a:ext cx="516097" cy="516097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8636826" y="3552835"/>
            <a:ext cx="692818" cy="770342"/>
            <a:chOff x="8486352" y="2973041"/>
            <a:chExt cx="692818" cy="770342"/>
          </a:xfrm>
        </p:grpSpPr>
        <p:sp>
          <p:nvSpPr>
            <p:cNvPr id="24" name="TextBox 23"/>
            <p:cNvSpPr txBox="1"/>
            <p:nvPr/>
          </p:nvSpPr>
          <p:spPr>
            <a:xfrm>
              <a:off x="8486352" y="3466384"/>
              <a:ext cx="692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i="1" spc="-1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메뉴 평점</a:t>
              </a: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4713" y="2973041"/>
              <a:ext cx="516097" cy="516097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8516601" y="4630342"/>
            <a:ext cx="933269" cy="773520"/>
            <a:chOff x="8366126" y="4121057"/>
            <a:chExt cx="933269" cy="773520"/>
          </a:xfrm>
        </p:grpSpPr>
        <p:sp>
          <p:nvSpPr>
            <p:cNvPr id="26" name="TextBox 25"/>
            <p:cNvSpPr txBox="1"/>
            <p:nvPr/>
          </p:nvSpPr>
          <p:spPr>
            <a:xfrm>
              <a:off x="8366126" y="4617578"/>
              <a:ext cx="9332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i="1" spc="-1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식단 </a:t>
              </a:r>
              <a:r>
                <a:rPr lang="ko-KR" altLang="en-US" sz="1200" i="1" spc="-100" dirty="0" err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히스토리</a:t>
              </a:r>
              <a:endParaRPr lang="ko-KR" altLang="en-US" sz="1200" i="1" spc="-1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4713" y="4121057"/>
              <a:ext cx="516097" cy="516097"/>
            </a:xfrm>
            <a:prstGeom prst="rect">
              <a:avLst/>
            </a:prstGeom>
          </p:spPr>
        </p:pic>
      </p:grpSp>
      <p:cxnSp>
        <p:nvCxnSpPr>
          <p:cNvPr id="7" name="직선 화살표 연결선 6"/>
          <p:cNvCxnSpPr>
            <a:endCxn id="24" idx="1"/>
          </p:cNvCxnSpPr>
          <p:nvPr/>
        </p:nvCxnSpPr>
        <p:spPr>
          <a:xfrm>
            <a:off x="7774898" y="2475328"/>
            <a:ext cx="861928" cy="1709350"/>
          </a:xfrm>
          <a:prstGeom prst="straightConnector1">
            <a:avLst/>
          </a:prstGeom>
          <a:ln>
            <a:solidFill>
              <a:srgbClr val="FACE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endCxn id="24" idx="1"/>
          </p:cNvCxnSpPr>
          <p:nvPr/>
        </p:nvCxnSpPr>
        <p:spPr>
          <a:xfrm flipV="1">
            <a:off x="7774898" y="4184678"/>
            <a:ext cx="861928" cy="1845731"/>
          </a:xfrm>
          <a:prstGeom prst="straightConnector1">
            <a:avLst/>
          </a:prstGeom>
          <a:ln>
            <a:solidFill>
              <a:srgbClr val="FACE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22" idx="1"/>
          </p:cNvCxnSpPr>
          <p:nvPr/>
        </p:nvCxnSpPr>
        <p:spPr>
          <a:xfrm>
            <a:off x="7774898" y="2475328"/>
            <a:ext cx="580601" cy="631843"/>
          </a:xfrm>
          <a:prstGeom prst="straightConnector1">
            <a:avLst/>
          </a:prstGeom>
          <a:ln>
            <a:solidFill>
              <a:srgbClr val="FACE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endCxn id="22" idx="1"/>
          </p:cNvCxnSpPr>
          <p:nvPr/>
        </p:nvCxnSpPr>
        <p:spPr>
          <a:xfrm flipV="1">
            <a:off x="7774898" y="3107171"/>
            <a:ext cx="580601" cy="33312"/>
          </a:xfrm>
          <a:prstGeom prst="straightConnector1">
            <a:avLst/>
          </a:prstGeom>
          <a:ln>
            <a:solidFill>
              <a:srgbClr val="FACE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22" idx="1"/>
          </p:cNvCxnSpPr>
          <p:nvPr/>
        </p:nvCxnSpPr>
        <p:spPr>
          <a:xfrm flipV="1">
            <a:off x="7774898" y="3107171"/>
            <a:ext cx="580601" cy="383598"/>
          </a:xfrm>
          <a:prstGeom prst="straightConnector1">
            <a:avLst/>
          </a:prstGeom>
          <a:ln>
            <a:solidFill>
              <a:srgbClr val="FACE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endCxn id="26" idx="1"/>
          </p:cNvCxnSpPr>
          <p:nvPr/>
        </p:nvCxnSpPr>
        <p:spPr>
          <a:xfrm>
            <a:off x="7774898" y="3933417"/>
            <a:ext cx="741703" cy="1331946"/>
          </a:xfrm>
          <a:prstGeom prst="straightConnector1">
            <a:avLst/>
          </a:prstGeom>
          <a:ln>
            <a:solidFill>
              <a:srgbClr val="FACE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endCxn id="24" idx="1"/>
          </p:cNvCxnSpPr>
          <p:nvPr/>
        </p:nvCxnSpPr>
        <p:spPr>
          <a:xfrm flipV="1">
            <a:off x="7750456" y="4184678"/>
            <a:ext cx="886370" cy="440049"/>
          </a:xfrm>
          <a:prstGeom prst="straightConnector1">
            <a:avLst/>
          </a:prstGeom>
          <a:ln>
            <a:solidFill>
              <a:srgbClr val="FACE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867887" y="3610251"/>
            <a:ext cx="1247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향후 추천에</a:t>
            </a:r>
            <a:endParaRPr lang="en-US" altLang="ko-KR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  <a:p>
            <a:pPr algn="ctr"/>
            <a:r>
              <a:rPr lang="ko-KR" altLang="en-US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반영</a:t>
            </a:r>
          </a:p>
        </p:txBody>
      </p:sp>
    </p:spTree>
    <p:extLst>
      <p:ext uri="{BB962C8B-B14F-4D97-AF65-F5344CB8AC3E}">
        <p14:creationId xmlns:p14="http://schemas.microsoft.com/office/powerpoint/2010/main" val="1099075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F8FABD-9A91-4C83-BF21-6DE7E453310B}"/>
              </a:ext>
            </a:extLst>
          </p:cNvPr>
          <p:cNvSpPr/>
          <p:nvPr/>
        </p:nvSpPr>
        <p:spPr>
          <a:xfrm>
            <a:off x="69165" y="-732408"/>
            <a:ext cx="352338" cy="327171"/>
          </a:xfrm>
          <a:prstGeom prst="rect">
            <a:avLst/>
          </a:prstGeom>
          <a:solidFill>
            <a:srgbClr val="4AB8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5BC90A-D378-4AAB-88EA-686A346E3581}"/>
              </a:ext>
            </a:extLst>
          </p:cNvPr>
          <p:cNvSpPr/>
          <p:nvPr/>
        </p:nvSpPr>
        <p:spPr>
          <a:xfrm>
            <a:off x="547337" y="-732407"/>
            <a:ext cx="352338" cy="327171"/>
          </a:xfrm>
          <a:prstGeom prst="rect">
            <a:avLst/>
          </a:prstGeom>
          <a:solidFill>
            <a:srgbClr val="005051"/>
          </a:solidFill>
          <a:ln>
            <a:solidFill>
              <a:srgbClr val="0050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CD61EB-EC6A-4629-AC67-41B0F0CC2078}"/>
              </a:ext>
            </a:extLst>
          </p:cNvPr>
          <p:cNvSpPr/>
          <p:nvPr/>
        </p:nvSpPr>
        <p:spPr>
          <a:xfrm>
            <a:off x="1009474" y="-732407"/>
            <a:ext cx="352338" cy="327171"/>
          </a:xfrm>
          <a:prstGeom prst="rect">
            <a:avLst/>
          </a:prstGeom>
          <a:solidFill>
            <a:srgbClr val="FFFF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7927AB-9301-4D44-AA77-FF5C47F000BA}"/>
              </a:ext>
            </a:extLst>
          </p:cNvPr>
          <p:cNvSpPr/>
          <p:nvPr/>
        </p:nvSpPr>
        <p:spPr>
          <a:xfrm>
            <a:off x="1487646" y="-732406"/>
            <a:ext cx="352338" cy="327171"/>
          </a:xfrm>
          <a:prstGeom prst="rect">
            <a:avLst/>
          </a:prstGeom>
          <a:solidFill>
            <a:srgbClr val="64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21B1B2-4789-4ACA-B86B-D413BACDBF92}"/>
              </a:ext>
            </a:extLst>
          </p:cNvPr>
          <p:cNvSpPr/>
          <p:nvPr/>
        </p:nvSpPr>
        <p:spPr>
          <a:xfrm>
            <a:off x="1995178" y="-732406"/>
            <a:ext cx="352338" cy="327171"/>
          </a:xfrm>
          <a:prstGeom prst="rect">
            <a:avLst/>
          </a:prstGeom>
          <a:solidFill>
            <a:srgbClr val="BCBB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AE064D0-60A4-4326-9DEB-833276577A02}"/>
              </a:ext>
            </a:extLst>
          </p:cNvPr>
          <p:cNvSpPr/>
          <p:nvPr/>
        </p:nvSpPr>
        <p:spPr>
          <a:xfrm>
            <a:off x="8613775" y="2301873"/>
            <a:ext cx="1847850" cy="1847850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3C3384F-703B-4271-873A-BF5D42787CB4}"/>
              </a:ext>
            </a:extLst>
          </p:cNvPr>
          <p:cNvSpPr/>
          <p:nvPr/>
        </p:nvSpPr>
        <p:spPr>
          <a:xfrm>
            <a:off x="3698722" y="3263898"/>
            <a:ext cx="330202" cy="330202"/>
          </a:xfrm>
          <a:prstGeom prst="ellipse">
            <a:avLst/>
          </a:prstGeom>
          <a:solidFill>
            <a:srgbClr val="FF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FC42756-E320-4FDC-BE34-2698C0A69969}"/>
              </a:ext>
            </a:extLst>
          </p:cNvPr>
          <p:cNvSpPr/>
          <p:nvPr/>
        </p:nvSpPr>
        <p:spPr>
          <a:xfrm>
            <a:off x="11448746" y="3368522"/>
            <a:ext cx="120954" cy="120954"/>
          </a:xfrm>
          <a:prstGeom prst="ellipse">
            <a:avLst/>
          </a:prstGeom>
          <a:solidFill>
            <a:srgbClr val="FFF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FFFBB0-843F-47E8-8549-3D383363828C}"/>
              </a:ext>
            </a:extLst>
          </p:cNvPr>
          <p:cNvSpPr txBox="1"/>
          <p:nvPr/>
        </p:nvSpPr>
        <p:spPr>
          <a:xfrm>
            <a:off x="6241032" y="2970067"/>
            <a:ext cx="327205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경청해 주셔서 감사합니다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C5A187-C873-4BA3-B28C-9864E4101DC2}"/>
              </a:ext>
            </a:extLst>
          </p:cNvPr>
          <p:cNvSpPr txBox="1"/>
          <p:nvPr/>
        </p:nvSpPr>
        <p:spPr>
          <a:xfrm>
            <a:off x="10813358" y="6447060"/>
            <a:ext cx="15126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646569"/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End of Document</a:t>
            </a:r>
            <a:endParaRPr lang="ko-KR" altLang="en-US" sz="1050" dirty="0">
              <a:solidFill>
                <a:srgbClr val="646569"/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284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202B45E-42B6-4BA1-A3D8-A03D4BB4F1BD}"/>
              </a:ext>
            </a:extLst>
          </p:cNvPr>
          <p:cNvSpPr/>
          <p:nvPr/>
        </p:nvSpPr>
        <p:spPr>
          <a:xfrm>
            <a:off x="394317" y="820262"/>
            <a:ext cx="11256885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5D2E408-CA93-4E01-942B-96CBE6E56075}"/>
              </a:ext>
            </a:extLst>
          </p:cNvPr>
          <p:cNvSpPr/>
          <p:nvPr/>
        </p:nvSpPr>
        <p:spPr>
          <a:xfrm>
            <a:off x="174462" y="206878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A27C73-0368-4EF8-8140-F6B9802998F0}"/>
              </a:ext>
            </a:extLst>
          </p:cNvPr>
          <p:cNvSpPr txBox="1"/>
          <p:nvPr/>
        </p:nvSpPr>
        <p:spPr>
          <a:xfrm>
            <a:off x="547337" y="431963"/>
            <a:ext cx="3451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GUI &amp; Code – Create (</a:t>
            </a:r>
            <a:r>
              <a:rPr lang="en-US" altLang="ko-KR" dirty="0" err="1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addIntent</a:t>
            </a:r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A51BB384-DDD7-AE43-8377-224157C35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2" y="965916"/>
            <a:ext cx="3165507" cy="5831620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6F29A219-A00F-124E-9ECF-8A8405C47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844" y="1781300"/>
            <a:ext cx="8756241" cy="4445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54729C-F721-E140-ADCC-65EF8120643B}"/>
              </a:ext>
            </a:extLst>
          </p:cNvPr>
          <p:cNvSpPr txBox="1"/>
          <p:nvPr/>
        </p:nvSpPr>
        <p:spPr>
          <a:xfrm>
            <a:off x="3339969" y="1210688"/>
            <a:ext cx="446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&lt;Boundary&gt; </a:t>
            </a:r>
            <a:r>
              <a:rPr lang="en-US" altLang="ko-KR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UserIngredient_Activity.java</a:t>
            </a:r>
            <a:endParaRPr lang="ko-KR" altLang="en-US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4B4870-BA5A-AF4E-ACCA-A4F60347B2F3}"/>
              </a:ext>
            </a:extLst>
          </p:cNvPr>
          <p:cNvSpPr/>
          <p:nvPr/>
        </p:nvSpPr>
        <p:spPr>
          <a:xfrm>
            <a:off x="2538248" y="5439102"/>
            <a:ext cx="567559" cy="567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6161C1-C4FF-F24F-96AB-6B35B84D4A0A}"/>
              </a:ext>
            </a:extLst>
          </p:cNvPr>
          <p:cNvSpPr/>
          <p:nvPr/>
        </p:nvSpPr>
        <p:spPr>
          <a:xfrm>
            <a:off x="3925614" y="5533698"/>
            <a:ext cx="7977352" cy="719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CEFFEB61-DE13-5247-8317-6EFA40C1FEA1}"/>
              </a:ext>
            </a:extLst>
          </p:cNvPr>
          <p:cNvCxnSpPr>
            <a:endCxn id="19" idx="1"/>
          </p:cNvCxnSpPr>
          <p:nvPr/>
        </p:nvCxnSpPr>
        <p:spPr>
          <a:xfrm>
            <a:off x="3105807" y="5738648"/>
            <a:ext cx="819807" cy="1550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9339E7-18B8-5642-91E9-966B59AE2A27}"/>
              </a:ext>
            </a:extLst>
          </p:cNvPr>
          <p:cNvSpPr/>
          <p:nvPr/>
        </p:nvSpPr>
        <p:spPr>
          <a:xfrm>
            <a:off x="4495493" y="5738648"/>
            <a:ext cx="7391707" cy="1550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0672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7F8C4B8-2FC4-7349-A80E-AE4988575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576" y="1580020"/>
            <a:ext cx="8703424" cy="5277980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BEA144B-E783-614B-A1A9-DD11098E8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2" y="964322"/>
            <a:ext cx="3199193" cy="589367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02B45E-42B6-4BA1-A3D8-A03D4BB4F1BD}"/>
              </a:ext>
            </a:extLst>
          </p:cNvPr>
          <p:cNvSpPr/>
          <p:nvPr/>
        </p:nvSpPr>
        <p:spPr>
          <a:xfrm>
            <a:off x="394317" y="820262"/>
            <a:ext cx="11256885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5D2E408-CA93-4E01-942B-96CBE6E56075}"/>
              </a:ext>
            </a:extLst>
          </p:cNvPr>
          <p:cNvSpPr/>
          <p:nvPr/>
        </p:nvSpPr>
        <p:spPr>
          <a:xfrm>
            <a:off x="174462" y="206878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A27C73-0368-4EF8-8140-F6B9802998F0}"/>
              </a:ext>
            </a:extLst>
          </p:cNvPr>
          <p:cNvSpPr txBox="1"/>
          <p:nvPr/>
        </p:nvSpPr>
        <p:spPr>
          <a:xfrm>
            <a:off x="547337" y="431963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GUI &amp; Code – Create (intent)</a:t>
            </a:r>
            <a:endParaRPr lang="ko-KR" altLang="en-US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54729C-F721-E140-ADCC-65EF8120643B}"/>
              </a:ext>
            </a:extLst>
          </p:cNvPr>
          <p:cNvSpPr txBox="1"/>
          <p:nvPr/>
        </p:nvSpPr>
        <p:spPr>
          <a:xfrm>
            <a:off x="3339968" y="1210688"/>
            <a:ext cx="533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&lt;Boundary&gt; </a:t>
            </a:r>
            <a:r>
              <a:rPr lang="en-US" altLang="ko-KR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AddUserIngredient_Activity.java</a:t>
            </a:r>
            <a:endParaRPr lang="ko-KR" altLang="en-US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4B4870-BA5A-AF4E-ACCA-A4F60347B2F3}"/>
              </a:ext>
            </a:extLst>
          </p:cNvPr>
          <p:cNvSpPr/>
          <p:nvPr/>
        </p:nvSpPr>
        <p:spPr>
          <a:xfrm>
            <a:off x="394317" y="2585543"/>
            <a:ext cx="567559" cy="567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6161C1-C4FF-F24F-96AB-6B35B84D4A0A}"/>
              </a:ext>
            </a:extLst>
          </p:cNvPr>
          <p:cNvSpPr/>
          <p:nvPr/>
        </p:nvSpPr>
        <p:spPr>
          <a:xfrm>
            <a:off x="4574323" y="4543726"/>
            <a:ext cx="7537811" cy="2207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CEFFEB61-DE13-5247-8317-6EFA40C1FEA1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961876" y="2869323"/>
            <a:ext cx="3612447" cy="27779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9339E7-18B8-5642-91E9-966B59AE2A27}"/>
              </a:ext>
            </a:extLst>
          </p:cNvPr>
          <p:cNvSpPr/>
          <p:nvPr/>
        </p:nvSpPr>
        <p:spPr>
          <a:xfrm>
            <a:off x="5044966" y="6037738"/>
            <a:ext cx="7047190" cy="4418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9947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DFD7CE2C-C365-7C45-86F4-9178EE6F3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694" y="1850425"/>
            <a:ext cx="8818306" cy="4815784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CBEF379-4FAC-CA49-A699-6BCC8C5C3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87" y="1026380"/>
            <a:ext cx="3165507" cy="58316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02B45E-42B6-4BA1-A3D8-A03D4BB4F1BD}"/>
              </a:ext>
            </a:extLst>
          </p:cNvPr>
          <p:cNvSpPr/>
          <p:nvPr/>
        </p:nvSpPr>
        <p:spPr>
          <a:xfrm>
            <a:off x="394317" y="820262"/>
            <a:ext cx="11256885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5D2E408-CA93-4E01-942B-96CBE6E56075}"/>
              </a:ext>
            </a:extLst>
          </p:cNvPr>
          <p:cNvSpPr/>
          <p:nvPr/>
        </p:nvSpPr>
        <p:spPr>
          <a:xfrm>
            <a:off x="174462" y="206878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A27C73-0368-4EF8-8140-F6B9802998F0}"/>
              </a:ext>
            </a:extLst>
          </p:cNvPr>
          <p:cNvSpPr txBox="1"/>
          <p:nvPr/>
        </p:nvSpPr>
        <p:spPr>
          <a:xfrm>
            <a:off x="547337" y="431963"/>
            <a:ext cx="466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GUI &amp; Code – Create (</a:t>
            </a:r>
            <a:r>
              <a:rPr lang="en-US" altLang="ko-KR" dirty="0" err="1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buttonSaveIngredient</a:t>
            </a:r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54729C-F721-E140-ADCC-65EF8120643B}"/>
              </a:ext>
            </a:extLst>
          </p:cNvPr>
          <p:cNvSpPr txBox="1"/>
          <p:nvPr/>
        </p:nvSpPr>
        <p:spPr>
          <a:xfrm>
            <a:off x="3339968" y="1210688"/>
            <a:ext cx="533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&lt;Boundary&gt; </a:t>
            </a:r>
            <a:r>
              <a:rPr lang="en-US" altLang="ko-KR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AddUserIngredientPopup_Activity.java</a:t>
            </a:r>
            <a:endParaRPr lang="ko-KR" altLang="en-US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4B4870-BA5A-AF4E-ACCA-A4F60347B2F3}"/>
              </a:ext>
            </a:extLst>
          </p:cNvPr>
          <p:cNvSpPr/>
          <p:nvPr/>
        </p:nvSpPr>
        <p:spPr>
          <a:xfrm>
            <a:off x="978927" y="5423338"/>
            <a:ext cx="1624027" cy="507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6161C1-C4FF-F24F-96AB-6B35B84D4A0A}"/>
              </a:ext>
            </a:extLst>
          </p:cNvPr>
          <p:cNvSpPr/>
          <p:nvPr/>
        </p:nvSpPr>
        <p:spPr>
          <a:xfrm>
            <a:off x="4745421" y="4827506"/>
            <a:ext cx="5785945" cy="15985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CEFFEB61-DE13-5247-8317-6EFA40C1FEA1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 flipV="1">
            <a:off x="2602954" y="5626772"/>
            <a:ext cx="2142467" cy="504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9339E7-18B8-5642-91E9-966B59AE2A27}"/>
              </a:ext>
            </a:extLst>
          </p:cNvPr>
          <p:cNvSpPr/>
          <p:nvPr/>
        </p:nvSpPr>
        <p:spPr>
          <a:xfrm>
            <a:off x="5209191" y="6037738"/>
            <a:ext cx="2610506" cy="158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F593433-4CC3-E44B-8D12-5AE2DDEF6204}"/>
              </a:ext>
            </a:extLst>
          </p:cNvPr>
          <p:cNvSpPr/>
          <p:nvPr/>
        </p:nvSpPr>
        <p:spPr>
          <a:xfrm>
            <a:off x="4740165" y="2347052"/>
            <a:ext cx="7451835" cy="2430009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544272-C7DE-2F46-8726-7436F19BBE92}"/>
              </a:ext>
            </a:extLst>
          </p:cNvPr>
          <p:cNvSpPr txBox="1"/>
          <p:nvPr/>
        </p:nvSpPr>
        <p:spPr>
          <a:xfrm>
            <a:off x="10912428" y="2356096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>
                    <a:lumMod val="50000"/>
                  </a:schemeClr>
                </a:solidFill>
              </a:rPr>
              <a:t>-&gt;AF </a:t>
            </a:r>
            <a:r>
              <a:rPr kumimoji="1" lang="ko-KR" altLang="en-US" dirty="0">
                <a:solidFill>
                  <a:schemeClr val="accent1">
                    <a:lumMod val="50000"/>
                  </a:schemeClr>
                </a:solidFill>
              </a:rPr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39480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202B45E-42B6-4BA1-A3D8-A03D4BB4F1BD}"/>
              </a:ext>
            </a:extLst>
          </p:cNvPr>
          <p:cNvSpPr/>
          <p:nvPr/>
        </p:nvSpPr>
        <p:spPr>
          <a:xfrm>
            <a:off x="394317" y="820262"/>
            <a:ext cx="11256885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5D2E408-CA93-4E01-942B-96CBE6E56075}"/>
              </a:ext>
            </a:extLst>
          </p:cNvPr>
          <p:cNvSpPr/>
          <p:nvPr/>
        </p:nvSpPr>
        <p:spPr>
          <a:xfrm>
            <a:off x="174462" y="206878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A27C73-0368-4EF8-8140-F6B9802998F0}"/>
              </a:ext>
            </a:extLst>
          </p:cNvPr>
          <p:cNvSpPr txBox="1"/>
          <p:nvPr/>
        </p:nvSpPr>
        <p:spPr>
          <a:xfrm>
            <a:off x="547337" y="431963"/>
            <a:ext cx="466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GUI &amp; Code – Create (</a:t>
            </a:r>
            <a:r>
              <a:rPr lang="en-US" altLang="ko-KR" dirty="0" err="1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buttonSaveIngredient</a:t>
            </a:r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7" name="그림 6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C923C3BA-E252-144B-8BA5-259F3BF0B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164" y="996278"/>
            <a:ext cx="3181846" cy="5861721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A68AF22-138A-4348-B00D-6FCF40901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25" y="996278"/>
            <a:ext cx="3181846" cy="5861721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9D1C3DB-8E32-BD42-B547-DFDE4A2A37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840" y="988393"/>
            <a:ext cx="3181847" cy="586172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F8DAF79-48B8-CA44-ADD9-1FDF4BC3BBC2}"/>
              </a:ext>
            </a:extLst>
          </p:cNvPr>
          <p:cNvCxnSpPr>
            <a:cxnSpLocks/>
          </p:cNvCxnSpPr>
          <p:nvPr/>
        </p:nvCxnSpPr>
        <p:spPr>
          <a:xfrm>
            <a:off x="3606800" y="3983844"/>
            <a:ext cx="675564" cy="0"/>
          </a:xfrm>
          <a:prstGeom prst="straightConnector1">
            <a:avLst/>
          </a:prstGeom>
          <a:ln w="127000">
            <a:solidFill>
              <a:schemeClr val="tx1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4A6C177-09E6-5F40-AA59-A50D01C2E176}"/>
              </a:ext>
            </a:extLst>
          </p:cNvPr>
          <p:cNvCxnSpPr>
            <a:cxnSpLocks/>
          </p:cNvCxnSpPr>
          <p:nvPr/>
        </p:nvCxnSpPr>
        <p:spPr>
          <a:xfrm>
            <a:off x="7848600" y="4009244"/>
            <a:ext cx="643040" cy="0"/>
          </a:xfrm>
          <a:prstGeom prst="straightConnector1">
            <a:avLst/>
          </a:prstGeom>
          <a:ln w="127000">
            <a:solidFill>
              <a:schemeClr val="tx1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361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202B45E-42B6-4BA1-A3D8-A03D4BB4F1BD}"/>
              </a:ext>
            </a:extLst>
          </p:cNvPr>
          <p:cNvSpPr/>
          <p:nvPr/>
        </p:nvSpPr>
        <p:spPr>
          <a:xfrm>
            <a:off x="394317" y="820262"/>
            <a:ext cx="11256885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5D2E408-CA93-4E01-942B-96CBE6E56075}"/>
              </a:ext>
            </a:extLst>
          </p:cNvPr>
          <p:cNvSpPr/>
          <p:nvPr/>
        </p:nvSpPr>
        <p:spPr>
          <a:xfrm>
            <a:off x="174462" y="206878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A27C73-0368-4EF8-8140-F6B9802998F0}"/>
              </a:ext>
            </a:extLst>
          </p:cNvPr>
          <p:cNvSpPr txBox="1"/>
          <p:nvPr/>
        </p:nvSpPr>
        <p:spPr>
          <a:xfrm>
            <a:off x="547337" y="431963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GUI &amp; Code – Create (</a:t>
            </a:r>
            <a:r>
              <a:rPr lang="en-US" altLang="ko-KR" dirty="0" err="1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inserIngredient</a:t>
            </a:r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54729C-F721-E140-ADCC-65EF8120643B}"/>
              </a:ext>
            </a:extLst>
          </p:cNvPr>
          <p:cNvSpPr txBox="1"/>
          <p:nvPr/>
        </p:nvSpPr>
        <p:spPr>
          <a:xfrm>
            <a:off x="3339968" y="1210688"/>
            <a:ext cx="5331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&lt;Controller&gt; </a:t>
            </a:r>
            <a:r>
              <a:rPr lang="en-US" altLang="ko-KR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IngredientController.java</a:t>
            </a:r>
            <a:endParaRPr lang="ko-KR" altLang="en-US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9BEFFE2A-0740-7044-AF63-7CAA5122E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2" y="996277"/>
            <a:ext cx="3181847" cy="5861723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C7311B9-8938-1746-A9E6-6D79CDCADB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5953" b="67935"/>
          <a:stretch/>
        </p:blipFill>
        <p:spPr>
          <a:xfrm>
            <a:off x="3339968" y="3016782"/>
            <a:ext cx="8835691" cy="263053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9016C9C-F23F-074E-82B9-0E3CB2F19E93}"/>
              </a:ext>
            </a:extLst>
          </p:cNvPr>
          <p:cNvSpPr/>
          <p:nvPr/>
        </p:nvSpPr>
        <p:spPr>
          <a:xfrm>
            <a:off x="5209190" y="5232400"/>
            <a:ext cx="6808347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472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48D0C-A399-48ED-BC8A-038AA4CE163B}"/>
              </a:ext>
            </a:extLst>
          </p:cNvPr>
          <p:cNvSpPr/>
          <p:nvPr/>
        </p:nvSpPr>
        <p:spPr>
          <a:xfrm>
            <a:off x="394317" y="820262"/>
            <a:ext cx="11256885" cy="4571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2D2C3-71B2-4506-9F83-0485704C3502}"/>
              </a:ext>
            </a:extLst>
          </p:cNvPr>
          <p:cNvSpPr txBox="1"/>
          <p:nvPr/>
        </p:nvSpPr>
        <p:spPr>
          <a:xfrm>
            <a:off x="3311742" y="1451008"/>
            <a:ext cx="47580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&lt;Boundary&gt; </a:t>
            </a:r>
            <a:r>
              <a:rPr lang="en-US" altLang="ko-KR" sz="1500" dirty="0" err="1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UserIngredient_Activity.java</a:t>
            </a:r>
            <a:endParaRPr lang="ko-KR" altLang="en-US" sz="1500" dirty="0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5D2E408-CA93-4E01-942B-96CBE6E56075}"/>
              </a:ext>
            </a:extLst>
          </p:cNvPr>
          <p:cNvSpPr/>
          <p:nvPr/>
        </p:nvSpPr>
        <p:spPr>
          <a:xfrm>
            <a:off x="174462" y="206878"/>
            <a:ext cx="687363" cy="687363"/>
          </a:xfrm>
          <a:prstGeom prst="ellipse">
            <a:avLst/>
          </a:prstGeom>
          <a:solidFill>
            <a:srgbClr val="FAC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A27C73-0368-4EF8-8140-F6B9802998F0}"/>
              </a:ext>
            </a:extLst>
          </p:cNvPr>
          <p:cNvSpPr txBox="1"/>
          <p:nvPr/>
        </p:nvSpPr>
        <p:spPr>
          <a:xfrm>
            <a:off x="547337" y="431963"/>
            <a:ext cx="452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GUI &amp; Code – Read (</a:t>
            </a:r>
            <a:r>
              <a:rPr lang="en-US" altLang="ko-KR" dirty="0" err="1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getAllUserIngredients</a:t>
            </a:r>
            <a:r>
              <a:rPr lang="en-US" altLang="ko-KR" dirty="0">
                <a:latin typeface="AppleSDGothicNeoEB00" panose="02000503000000000000" pitchFamily="2" charset="-127"/>
                <a:ea typeface="AppleSDGothicNeoEB00" panose="02000503000000000000" pitchFamily="2" charset="-127"/>
              </a:rPr>
              <a:t>)</a:t>
            </a:r>
            <a:endParaRPr lang="ko-KR" altLang="en-US" dirty="0">
              <a:latin typeface="AppleSDGothicNeoEB00" panose="02000503000000000000" pitchFamily="2" charset="-127"/>
              <a:ea typeface="AppleSDGothicNeoEB00" panose="02000503000000000000" pitchFamily="2" charset="-127"/>
            </a:endParaRPr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FA3D91C6-1D6C-494A-A81D-6B9E66FD0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5" y="1008326"/>
            <a:ext cx="3175307" cy="5849674"/>
          </a:xfrm>
          <a:prstGeom prst="rect">
            <a:avLst/>
          </a:prstGeom>
        </p:spPr>
      </p:pic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7DA81F7B-52BB-6D4D-9E30-AA38D3738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296" y="2048688"/>
            <a:ext cx="8814704" cy="447530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C16101-85D3-9B4E-9666-C14E4901FA98}"/>
              </a:ext>
            </a:extLst>
          </p:cNvPr>
          <p:cNvSpPr/>
          <p:nvPr/>
        </p:nvSpPr>
        <p:spPr>
          <a:xfrm>
            <a:off x="3994305" y="4718649"/>
            <a:ext cx="5138809" cy="1094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190E08-903F-B842-A287-B175ACC5B10F}"/>
              </a:ext>
            </a:extLst>
          </p:cNvPr>
          <p:cNvSpPr/>
          <p:nvPr/>
        </p:nvSpPr>
        <p:spPr>
          <a:xfrm>
            <a:off x="394318" y="2392954"/>
            <a:ext cx="2708112" cy="1417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9B342CB-941F-354D-AFE5-8E6D536A61B8}"/>
              </a:ext>
            </a:extLst>
          </p:cNvPr>
          <p:cNvCxnSpPr>
            <a:cxnSpLocks/>
          </p:cNvCxnSpPr>
          <p:nvPr/>
        </p:nvCxnSpPr>
        <p:spPr>
          <a:xfrm>
            <a:off x="3102430" y="3101478"/>
            <a:ext cx="891875" cy="21643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402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5105</TotalTime>
  <Words>2100</Words>
  <Application>Microsoft Office PowerPoint</Application>
  <PresentationFormat>와이드스크린</PresentationFormat>
  <Paragraphs>446</Paragraphs>
  <Slides>31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3" baseType="lpstr">
      <vt:lpstr>맑은 고딕</vt:lpstr>
      <vt:lpstr>AppleSDGothicNeoEB00</vt:lpstr>
      <vt:lpstr>AppleSDGothicNeoM00</vt:lpstr>
      <vt:lpstr>AppleSDGothicNeoR00</vt:lpstr>
      <vt:lpstr>AppleSDGothicNeoB00</vt:lpstr>
      <vt:lpstr>Wingdings</vt:lpstr>
      <vt:lpstr>나눔스퀘어</vt:lpstr>
      <vt:lpstr>AppleSDGothicNeoL00</vt:lpstr>
      <vt:lpstr>AppleSDGothicNeoSB00</vt:lpstr>
      <vt:lpstr>나눔스퀘어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나 승원</cp:lastModifiedBy>
  <cp:revision>355</cp:revision>
  <dcterms:created xsi:type="dcterms:W3CDTF">2019-04-01T11:57:47Z</dcterms:created>
  <dcterms:modified xsi:type="dcterms:W3CDTF">2019-12-10T03:39:32Z</dcterms:modified>
</cp:coreProperties>
</file>